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99" r:id="rId11"/>
    <p:sldId id="342" r:id="rId12"/>
    <p:sldId id="334" r:id="rId13"/>
    <p:sldId id="264" r:id="rId14"/>
    <p:sldId id="266" r:id="rId15"/>
    <p:sldId id="265" r:id="rId16"/>
    <p:sldId id="276" r:id="rId17"/>
    <p:sldId id="338" r:id="rId18"/>
    <p:sldId id="303" r:id="rId19"/>
    <p:sldId id="339" r:id="rId20"/>
    <p:sldId id="293" r:id="rId21"/>
    <p:sldId id="277" r:id="rId22"/>
    <p:sldId id="343" r:id="rId23"/>
    <p:sldId id="344"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69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Classification</a:t>
            </a:r>
            <a:r>
              <a:rPr lang="en-US" baseline="0"/>
              <a:t> Accuracy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Sheet1!$C$1</c:f>
              <c:strCache>
                <c:ptCount val="1"/>
                <c:pt idx="0">
                  <c:v>Accuracy</c:v>
                </c:pt>
              </c:strCache>
            </c:strRef>
          </c:tx>
          <c:spPr>
            <a:solidFill>
              <a:schemeClr val="accent1"/>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Sheet1!$C$2:$C$5</c:f>
              <c:numCache>
                <c:formatCode>General</c:formatCode>
                <c:ptCount val="4"/>
                <c:pt idx="0">
                  <c:v>0.84642857142857097</c:v>
                </c:pt>
                <c:pt idx="1">
                  <c:v>0.84821428571428503</c:v>
                </c:pt>
                <c:pt idx="2">
                  <c:v>0.875</c:v>
                </c:pt>
                <c:pt idx="3">
                  <c:v>0.84821428571428503</c:v>
                </c:pt>
              </c:numCache>
            </c:numRef>
          </c:val>
          <c:extLst>
            <c:ext xmlns:c16="http://schemas.microsoft.com/office/drawing/2014/chart" uri="{C3380CC4-5D6E-409C-BE32-E72D297353CC}">
              <c16:uniqueId val="{00000000-B3DB-4DBC-9BA0-5D0527593ECC}"/>
            </c:ext>
          </c:extLst>
        </c:ser>
        <c:ser>
          <c:idx val="1"/>
          <c:order val="1"/>
          <c:tx>
            <c:strRef>
              <c:f>Sheet1!$D$1</c:f>
              <c:strCache>
                <c:ptCount val="1"/>
                <c:pt idx="0">
                  <c:v>Test Accuracy</c:v>
                </c:pt>
              </c:strCache>
            </c:strRef>
          </c:tx>
          <c:spPr>
            <a:solidFill>
              <a:schemeClr val="accent2"/>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Sheet1!$D$2:$D$5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B3DB-4DBC-9BA0-5D0527593ECC}"/>
            </c:ext>
          </c:extLst>
        </c:ser>
        <c:dLbls>
          <c:showLegendKey val="0"/>
          <c:showVal val="0"/>
          <c:showCatName val="0"/>
          <c:showSerName val="0"/>
          <c:showPercent val="0"/>
          <c:showBubbleSize val="0"/>
        </c:dLbls>
        <c:gapWidth val="150"/>
        <c:shape val="box"/>
        <c:axId val="844485136"/>
        <c:axId val="844477936"/>
        <c:axId val="1123000944"/>
      </c:bar3DChart>
      <c:catAx>
        <c:axId val="844485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auto val="1"/>
        <c:lblAlgn val="ctr"/>
        <c:lblOffset val="100"/>
        <c:noMultiLvlLbl val="0"/>
      </c:catAx>
      <c:valAx>
        <c:axId val="8444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85136"/>
        <c:crosses val="autoZero"/>
        <c:crossBetween val="between"/>
      </c:valAx>
      <c:serAx>
        <c:axId val="1123000944"/>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D3D5A-434C-767D-EC52-CAD7A26D2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961C9-5A80-968F-8B53-E3CC041C7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44342-E7ED-65B7-C913-F8279CDE801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52876C7-0817-8108-72F9-149C67B664D8}"/>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17276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5971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98200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6165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0456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02029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945618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1C7E0-9993-4F1C-B42F-8D6D260EE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4E981-E965-BDDA-E350-FB3E75646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64223-A3EC-65B9-E0C8-E3A63C4E91F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D76C8E6-64B9-B685-850A-57D518826B1B}"/>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30337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lurpo/IBMspx/blob/main/dataset_part_2.csv"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flurpo/IBMspx/blob/main/dataset_part_3.csv" TargetMode="External"/><Relationship Id="rId5" Type="http://schemas.openxmlformats.org/officeDocument/2006/relationships/hyperlink" Target="https://github.com/flurpo/IBMspx/blob/main/edadataviz.ipynb"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lurpo/IBMsp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flurpo/IBMspx/blob/main/Folium.ipynb"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hyperlink" Target="https://github.com/flurpo/IBMspx/blob/main/site_map.html" TargetMode="Externa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flurpo/IBMspx/blob/main/spacex_dash_app_20240914.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4.xml"/><Relationship Id="rId5" Type="http://schemas.openxmlformats.org/officeDocument/2006/relationships/hyperlink" Target="https://github.com/flurpo/IBMspx/blob/main/Plotly_spacex_dash_app_20240914.pdf" TargetMode="Externa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lurpo/IBMspx/blob/main/Module4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flurpo/IBMspx/blob/main/site_map.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github.com/flurpo/IBMspx/blob/main/Plotly_spacex_dash_app_20240914.pdf" TargetMode="Externa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api.spacexdata.com/v4/payloads/" TargetMode="External"/><Relationship Id="rId3" Type="http://schemas.openxmlformats.org/officeDocument/2006/relationships/image" Target="../media/image3.png"/><Relationship Id="rId7" Type="http://schemas.openxmlformats.org/officeDocument/2006/relationships/hyperlink" Target="https://api.spacexdata.com/v4/launchpad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api.spacexdata.com/v4/rockets/" TargetMode="External"/><Relationship Id="rId5" Type="http://schemas.openxmlformats.org/officeDocument/2006/relationships/hyperlink" Target="https://api.spacexdata.com/v4/launches/past" TargetMode="External"/><Relationship Id="rId4" Type="http://schemas.openxmlformats.org/officeDocument/2006/relationships/hyperlink" Target="http://api.spacexdata.com/v4/~" TargetMode="External"/><Relationship Id="rId9" Type="http://schemas.openxmlformats.org/officeDocument/2006/relationships/hyperlink" Target="https://api.spacexdata.com/v4/cores/"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slide" Target="slide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github.com/flurpo/IBMspx/blob/main/jupyter-labs-spacex-data-collection-api.ipynb" TargetMode="External"/><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hyperlink" Target="https://github.com/flurpo/IBMspx/blob/main/1B_spacex_web_scraped.csv"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Mark O. Worthington</a:t>
            </a:r>
          </a:p>
          <a:p>
            <a:r>
              <a:rPr lang="en-US" dirty="0">
                <a:solidFill>
                  <a:schemeClr val="bg2"/>
                </a:solidFill>
                <a:latin typeface="Abadi"/>
                <a:ea typeface="SF Pro" pitchFamily="2" charset="0"/>
                <a:cs typeface="SF Pro" pitchFamily="2" charset="0"/>
              </a:rPr>
              <a:t>PMP, SSBB, CEF, CSM</a:t>
            </a:r>
          </a:p>
          <a:p>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09/25/2024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9624" y="538650"/>
            <a:ext cx="8975652" cy="797781"/>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Exploratory Data Analysis, Determine Training labels</a:t>
            </a:r>
          </a:p>
          <a:p>
            <a:r>
              <a:rPr lang="en-US" sz="1000" i="1" dirty="0"/>
              <a:t>See the Data Wrangling flow chart right</a:t>
            </a:r>
          </a:p>
          <a:p>
            <a:endParaRPr lang="en-US" sz="20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a:p>
            <a:endParaRPr lang="en-US" dirty="0">
              <a:solidFill>
                <a:srgbClr val="0B49CB"/>
              </a:solidFill>
              <a:latin typeface="Abadi"/>
            </a:endParaRPr>
          </a:p>
        </p:txBody>
      </p:sp>
      <p:pic>
        <p:nvPicPr>
          <p:cNvPr id="3" name="Picture 2">
            <a:extLst>
              <a:ext uri="{FF2B5EF4-FFF2-40B4-BE49-F238E27FC236}">
                <a16:creationId xmlns:a16="http://schemas.microsoft.com/office/drawing/2014/main" id="{884E6DFF-AA1B-597F-0A12-3B6F951783DA}"/>
              </a:ext>
            </a:extLst>
          </p:cNvPr>
          <p:cNvPicPr>
            <a:picLocks noChangeAspect="1"/>
          </p:cNvPicPr>
          <p:nvPr/>
        </p:nvPicPr>
        <p:blipFill>
          <a:blip r:embed="rId3"/>
          <a:stretch>
            <a:fillRect/>
          </a:stretch>
        </p:blipFill>
        <p:spPr>
          <a:xfrm>
            <a:off x="8388350" y="666853"/>
            <a:ext cx="2714625" cy="5867400"/>
          </a:xfrm>
          <a:prstGeom prst="rect">
            <a:avLst/>
          </a:prstGeom>
        </p:spPr>
      </p:pic>
      <p:sp>
        <p:nvSpPr>
          <p:cNvPr id="9" name="TextBox 8">
            <a:extLst>
              <a:ext uri="{FF2B5EF4-FFF2-40B4-BE49-F238E27FC236}">
                <a16:creationId xmlns:a16="http://schemas.microsoft.com/office/drawing/2014/main" id="{154D443F-4BBA-8993-A64A-6BADC7E19695}"/>
              </a:ext>
            </a:extLst>
          </p:cNvPr>
          <p:cNvSpPr txBox="1"/>
          <p:nvPr/>
        </p:nvSpPr>
        <p:spPr>
          <a:xfrm>
            <a:off x="333361" y="2134386"/>
            <a:ext cx="8054989"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Task 1 – Calculated the number of launches on each site</a:t>
            </a:r>
          </a:p>
          <a:p>
            <a:pPr marL="285750" indent="-285750">
              <a:buFont typeface="Arial" panose="020B0604020202020204" pitchFamily="34" charset="0"/>
              <a:buChar char="•"/>
            </a:pPr>
            <a:r>
              <a:rPr lang="en-US" sz="1800" dirty="0"/>
              <a:t>Task 2 – Calculated the number and occurrence of each orbit</a:t>
            </a:r>
          </a:p>
          <a:p>
            <a:pPr marL="285750" indent="-285750">
              <a:buFont typeface="Arial" panose="020B0604020202020204" pitchFamily="34" charset="0"/>
              <a:buChar char="•"/>
            </a:pPr>
            <a:r>
              <a:rPr lang="en-US" sz="1800" dirty="0"/>
              <a:t>Task 3 – Calculated the number and occurrence of mission outcome of the orbits</a:t>
            </a:r>
          </a:p>
          <a:p>
            <a:pPr marL="285750" indent="-285750">
              <a:buFont typeface="Arial" panose="020B0604020202020204" pitchFamily="34" charset="0"/>
              <a:buChar char="•"/>
            </a:pPr>
            <a:r>
              <a:rPr lang="en-US" dirty="0"/>
              <a:t>Task 4 – Created a landing outcome label from the Outcome column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BDA3038A-E77E-4E4F-F094-9FF7CF8C6719}"/>
              </a:ext>
            </a:extLst>
          </p:cNvPr>
          <p:cNvSpPr txBox="1"/>
          <p:nvPr/>
        </p:nvSpPr>
        <p:spPr>
          <a:xfrm>
            <a:off x="700170" y="4020926"/>
            <a:ext cx="6762541" cy="523220"/>
          </a:xfrm>
          <a:prstGeom prst="rect">
            <a:avLst/>
          </a:prstGeom>
          <a:noFill/>
        </p:spPr>
        <p:txBody>
          <a:bodyPr wrap="square" rtlCol="0">
            <a:spAutoFit/>
          </a:bodyPr>
          <a:lstStyle/>
          <a:p>
            <a:r>
              <a:rPr lang="en-US" dirty="0"/>
              <a:t>The Data Wrangling Worksheet –</a:t>
            </a:r>
          </a:p>
          <a:p>
            <a:r>
              <a:rPr lang="en-US" sz="1000" dirty="0">
                <a:hlinkClick r:id="rId4"/>
              </a:rPr>
              <a:t>https://github.com/flurpo/IBMspx/blob/main/labs-jupyter-spacex-Data </a:t>
            </a:r>
            <a:r>
              <a:rPr lang="en-US" sz="1000" dirty="0" err="1">
                <a:hlinkClick r:id="rId4"/>
              </a:rPr>
              <a:t>wrangling.ipynb</a:t>
            </a:r>
            <a:endParaRPr lang="en-US" sz="1000" dirty="0"/>
          </a:p>
        </p:txBody>
      </p:sp>
      <p:sp>
        <p:nvSpPr>
          <p:cNvPr id="12" name="TextBox 11">
            <a:extLst>
              <a:ext uri="{FF2B5EF4-FFF2-40B4-BE49-F238E27FC236}">
                <a16:creationId xmlns:a16="http://schemas.microsoft.com/office/drawing/2014/main" id="{AEA22481-D52F-A629-F9BC-54EB89924815}"/>
              </a:ext>
            </a:extLst>
          </p:cNvPr>
          <p:cNvSpPr txBox="1"/>
          <p:nvPr/>
        </p:nvSpPr>
        <p:spPr>
          <a:xfrm>
            <a:off x="700170" y="5206672"/>
            <a:ext cx="6762541" cy="523220"/>
          </a:xfrm>
          <a:prstGeom prst="rect">
            <a:avLst/>
          </a:prstGeom>
          <a:noFill/>
        </p:spPr>
        <p:txBody>
          <a:bodyPr wrap="square" rtlCol="0">
            <a:spAutoFit/>
          </a:bodyPr>
          <a:lstStyle/>
          <a:p>
            <a:r>
              <a:rPr lang="en-US" dirty="0"/>
              <a:t>The Data Set Generated from the Data Wrangling Worksheet –</a:t>
            </a:r>
          </a:p>
          <a:p>
            <a:r>
              <a:rPr lang="en-US" sz="1000" dirty="0">
                <a:hlinkClick r:id="rId4"/>
              </a:rPr>
              <a:t>https://github.com/flurpo/IBMspx/blob/main/dataset_part_2.csv</a:t>
            </a:r>
            <a:endParaRPr lang="en-US" sz="10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52389"/>
            <a:ext cx="5399677" cy="2887976"/>
          </a:xfrm>
          <a:prstGeom prst="rect">
            <a:avLst/>
          </a:prstGeom>
        </p:spPr>
        <p:txBody>
          <a:bodyPr lIns="91440" tIns="45720" rIns="91440" bIns="45720" anchor="t"/>
          <a:lstStyle/>
          <a:p>
            <a:pPr>
              <a:lnSpc>
                <a:spcPct val="100000"/>
              </a:lnSpc>
              <a:spcBef>
                <a:spcPts val="1400"/>
              </a:spcBef>
            </a:pPr>
            <a:r>
              <a:rPr lang="en-US" sz="1000" dirty="0">
                <a:solidFill>
                  <a:schemeClr val="accent3">
                    <a:lumMod val="25000"/>
                  </a:schemeClr>
                </a:solidFill>
                <a:latin typeface="Abadi"/>
              </a:rPr>
              <a:t>Flight Number vs Payload Mass – to see how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Payload variables would effect the Launch outcome.</a:t>
            </a:r>
          </a:p>
          <a:p>
            <a:pPr>
              <a:lnSpc>
                <a:spcPct val="100000"/>
              </a:lnSpc>
              <a:spcBef>
                <a:spcPts val="1400"/>
              </a:spcBef>
            </a:pPr>
            <a:r>
              <a:rPr lang="en-US" sz="1000" dirty="0">
                <a:solidFill>
                  <a:schemeClr val="accent3">
                    <a:lumMod val="25000"/>
                  </a:schemeClr>
                </a:solidFill>
                <a:latin typeface="Abadi"/>
              </a:rPr>
              <a:t>Task 1.. Flight number vs Launch Site – to see how this relationship would effect the Launch outcome.</a:t>
            </a:r>
          </a:p>
          <a:p>
            <a:pPr>
              <a:lnSpc>
                <a:spcPct val="100000"/>
              </a:lnSpc>
              <a:spcBef>
                <a:spcPts val="1400"/>
              </a:spcBef>
            </a:pPr>
            <a:r>
              <a:rPr lang="en-US" sz="1000" dirty="0">
                <a:solidFill>
                  <a:schemeClr val="accent3">
                    <a:lumMod val="25000"/>
                  </a:schemeClr>
                </a:solidFill>
                <a:latin typeface="Abadi"/>
              </a:rPr>
              <a:t>Task 2.. Visualize the relationship between Payload Mass and Launch Site</a:t>
            </a:r>
          </a:p>
          <a:p>
            <a:pPr>
              <a:lnSpc>
                <a:spcPct val="100000"/>
              </a:lnSpc>
              <a:spcBef>
                <a:spcPts val="1400"/>
              </a:spcBef>
            </a:pPr>
            <a:r>
              <a:rPr lang="en-US" sz="1000" dirty="0">
                <a:solidFill>
                  <a:schemeClr val="accent3">
                    <a:lumMod val="25000"/>
                  </a:schemeClr>
                </a:solidFill>
                <a:latin typeface="Abadi"/>
              </a:rPr>
              <a:t>Task 3.. Visualize the relationship between Success rate and Orbit type</a:t>
            </a:r>
          </a:p>
          <a:p>
            <a:pPr>
              <a:lnSpc>
                <a:spcPct val="100000"/>
              </a:lnSpc>
              <a:spcBef>
                <a:spcPts val="1400"/>
              </a:spcBef>
            </a:pPr>
            <a:r>
              <a:rPr lang="en-US" sz="1000" dirty="0">
                <a:solidFill>
                  <a:schemeClr val="accent3">
                    <a:lumMod val="25000"/>
                  </a:schemeClr>
                </a:solidFill>
                <a:latin typeface="Abadi"/>
              </a:rPr>
              <a:t>Task 4.. Visualize the relationship between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Orbit type</a:t>
            </a:r>
          </a:p>
          <a:p>
            <a:pPr>
              <a:lnSpc>
                <a:spcPct val="100000"/>
              </a:lnSpc>
              <a:spcBef>
                <a:spcPts val="1400"/>
              </a:spcBef>
            </a:pPr>
            <a:r>
              <a:rPr lang="en-US" sz="1000" dirty="0">
                <a:solidFill>
                  <a:schemeClr val="accent3">
                    <a:lumMod val="25000"/>
                  </a:schemeClr>
                </a:solidFill>
                <a:latin typeface="Abadi"/>
              </a:rPr>
              <a:t>Task 5.. Visualize the relationship between Payload Mass and Orbit type</a:t>
            </a:r>
          </a:p>
          <a:p>
            <a:pPr>
              <a:lnSpc>
                <a:spcPct val="100000"/>
              </a:lnSpc>
              <a:spcBef>
                <a:spcPts val="1400"/>
              </a:spcBef>
            </a:pPr>
            <a:r>
              <a:rPr lang="en-US" sz="1000" dirty="0">
                <a:solidFill>
                  <a:schemeClr val="accent3">
                    <a:lumMod val="25000"/>
                  </a:schemeClr>
                </a:solidFill>
                <a:latin typeface="Abadi"/>
              </a:rPr>
              <a:t>Task 6.. Visualize the launch success yearly trend</a:t>
            </a: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5387B42-E59B-1FEB-03E8-9B95C5696EDE}"/>
              </a:ext>
            </a:extLst>
          </p:cNvPr>
          <p:cNvPicPr>
            <a:picLocks noChangeAspect="1"/>
          </p:cNvPicPr>
          <p:nvPr/>
        </p:nvPicPr>
        <p:blipFill>
          <a:blip r:embed="rId4"/>
          <a:stretch>
            <a:fillRect/>
          </a:stretch>
        </p:blipFill>
        <p:spPr>
          <a:xfrm>
            <a:off x="7471759" y="1596300"/>
            <a:ext cx="2486025" cy="4629150"/>
          </a:xfrm>
          <a:prstGeom prst="rect">
            <a:avLst/>
          </a:prstGeom>
        </p:spPr>
      </p:pic>
      <p:sp>
        <p:nvSpPr>
          <p:cNvPr id="7" name="TextBox 6">
            <a:extLst>
              <a:ext uri="{FF2B5EF4-FFF2-40B4-BE49-F238E27FC236}">
                <a16:creationId xmlns:a16="http://schemas.microsoft.com/office/drawing/2014/main" id="{A0BB36FA-3907-5244-1294-5F8CC233E813}"/>
              </a:ext>
            </a:extLst>
          </p:cNvPr>
          <p:cNvSpPr txBox="1"/>
          <p:nvPr/>
        </p:nvSpPr>
        <p:spPr>
          <a:xfrm>
            <a:off x="904352" y="1477108"/>
            <a:ext cx="4220307" cy="369332"/>
          </a:xfrm>
          <a:prstGeom prst="rect">
            <a:avLst/>
          </a:prstGeom>
          <a:noFill/>
        </p:spPr>
        <p:txBody>
          <a:bodyPr wrap="square" rtlCol="0">
            <a:spAutoFit/>
          </a:bodyPr>
          <a:lstStyle/>
          <a:p>
            <a:r>
              <a:rPr lang="en-US" dirty="0"/>
              <a:t>Summary of the charts plotted</a:t>
            </a:r>
          </a:p>
        </p:txBody>
      </p:sp>
      <p:sp>
        <p:nvSpPr>
          <p:cNvPr id="8" name="TextBox 7">
            <a:extLst>
              <a:ext uri="{FF2B5EF4-FFF2-40B4-BE49-F238E27FC236}">
                <a16:creationId xmlns:a16="http://schemas.microsoft.com/office/drawing/2014/main" id="{11D66D5B-8CB4-6D42-FD3A-D94028527749}"/>
              </a:ext>
            </a:extLst>
          </p:cNvPr>
          <p:cNvSpPr txBox="1"/>
          <p:nvPr/>
        </p:nvSpPr>
        <p:spPr>
          <a:xfrm>
            <a:off x="633046" y="4632290"/>
            <a:ext cx="6169688" cy="523220"/>
          </a:xfrm>
          <a:prstGeom prst="rect">
            <a:avLst/>
          </a:prstGeom>
          <a:noFill/>
        </p:spPr>
        <p:txBody>
          <a:bodyPr wrap="square" rtlCol="0">
            <a:spAutoFit/>
          </a:bodyPr>
          <a:lstStyle/>
          <a:p>
            <a:r>
              <a:rPr lang="en-US" dirty="0"/>
              <a:t>EDA with Data Visualization Worksheet –</a:t>
            </a:r>
          </a:p>
          <a:p>
            <a:r>
              <a:rPr lang="en-US" sz="1000" dirty="0">
                <a:hlinkClick r:id="rId5"/>
              </a:rPr>
              <a:t>https://github.com/flurpo/IBMspx/blob/main/edadataviz.ipynb</a:t>
            </a:r>
            <a:endParaRPr lang="en-US" sz="1000" dirty="0"/>
          </a:p>
        </p:txBody>
      </p:sp>
      <p:sp>
        <p:nvSpPr>
          <p:cNvPr id="9" name="TextBox 8">
            <a:extLst>
              <a:ext uri="{FF2B5EF4-FFF2-40B4-BE49-F238E27FC236}">
                <a16:creationId xmlns:a16="http://schemas.microsoft.com/office/drawing/2014/main" id="{C1F86720-EF02-D7B5-C418-CA2616B3D54E}"/>
              </a:ext>
            </a:extLst>
          </p:cNvPr>
          <p:cNvSpPr txBox="1"/>
          <p:nvPr/>
        </p:nvSpPr>
        <p:spPr>
          <a:xfrm>
            <a:off x="633046" y="5345723"/>
            <a:ext cx="6280220" cy="523220"/>
          </a:xfrm>
          <a:prstGeom prst="rect">
            <a:avLst/>
          </a:prstGeom>
          <a:noFill/>
        </p:spPr>
        <p:txBody>
          <a:bodyPr wrap="square" rtlCol="0">
            <a:spAutoFit/>
          </a:bodyPr>
          <a:lstStyle/>
          <a:p>
            <a:r>
              <a:rPr lang="en-US" dirty="0"/>
              <a:t>The Data Set Generated from the Data Visualization Worksheet –</a:t>
            </a:r>
          </a:p>
          <a:p>
            <a:r>
              <a:rPr lang="en-US" sz="1000" dirty="0">
                <a:hlinkClick r:id="rId6"/>
              </a:rPr>
              <a:t>https://github.com/flurpo/IBMspx/blob/main/dataset_part_3.csv</a:t>
            </a:r>
            <a:endParaRPr lang="en-US" sz="10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9672" y="1253331"/>
            <a:ext cx="6535141" cy="36804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SQL Queries</a:t>
            </a:r>
            <a:endParaRPr lang="en-US" sz="1000" dirty="0"/>
          </a:p>
          <a:p>
            <a:pPr>
              <a:lnSpc>
                <a:spcPts val="1425"/>
              </a:lnSpc>
            </a:pPr>
            <a:r>
              <a:rPr lang="en-US" sz="1000" b="0" dirty="0">
                <a:effectLst/>
                <a:latin typeface="Consolas" panose="020B0609020204030204" pitchFamily="49" charset="0"/>
              </a:rPr>
              <a:t>Task 1: Query for unique launch sites.</a:t>
            </a:r>
          </a:p>
          <a:p>
            <a:pPr>
              <a:lnSpc>
                <a:spcPts val="1425"/>
              </a:lnSpc>
            </a:pPr>
            <a:r>
              <a:rPr lang="en-US" sz="1000" b="0" dirty="0">
                <a:effectLst/>
                <a:latin typeface="Consolas" panose="020B0609020204030204" pitchFamily="49" charset="0"/>
              </a:rPr>
              <a:t>Task 2: Query for records with launch sites that start with 'CCA'.</a:t>
            </a:r>
          </a:p>
          <a:p>
            <a:pPr>
              <a:lnSpc>
                <a:spcPts val="1425"/>
              </a:lnSpc>
            </a:pPr>
            <a:r>
              <a:rPr lang="en-US" sz="1000" b="0" dirty="0">
                <a:effectLst/>
                <a:latin typeface="Consolas" panose="020B0609020204030204" pitchFamily="49" charset="0"/>
              </a:rPr>
              <a:t>Task 3: Calculate the total payload mass for NASA (CRS) missions.</a:t>
            </a:r>
          </a:p>
          <a:p>
            <a:pPr>
              <a:lnSpc>
                <a:spcPts val="1425"/>
              </a:lnSpc>
            </a:pPr>
            <a:r>
              <a:rPr lang="en-US" sz="1000" b="0" dirty="0">
                <a:effectLst/>
                <a:latin typeface="Consolas" panose="020B0609020204030204" pitchFamily="49" charset="0"/>
              </a:rPr>
              <a:t>Task 4: Calculate the average payload mass for booster version F9 v1.1.</a:t>
            </a:r>
          </a:p>
          <a:p>
            <a:pPr>
              <a:lnSpc>
                <a:spcPts val="1425"/>
              </a:lnSpc>
            </a:pPr>
            <a:r>
              <a:rPr lang="en-US" sz="1000" b="0" dirty="0">
                <a:effectLst/>
                <a:latin typeface="Consolas" panose="020B0609020204030204" pitchFamily="49" charset="0"/>
              </a:rPr>
              <a:t>Task 5: Use MIN() to find the earliest successful ground pad landing.</a:t>
            </a:r>
          </a:p>
          <a:p>
            <a:pPr>
              <a:lnSpc>
                <a:spcPts val="1425"/>
              </a:lnSpc>
            </a:pPr>
            <a:r>
              <a:rPr lang="en-US" sz="1000" b="0" dirty="0">
                <a:effectLst/>
                <a:latin typeface="Consolas" panose="020B0609020204030204" pitchFamily="49" charset="0"/>
              </a:rPr>
              <a:t>Task 6: Query for boosters that succeeded in drone ship landings and had payloads between 4000 and 6000 kg.</a:t>
            </a:r>
          </a:p>
          <a:p>
            <a:pPr>
              <a:lnSpc>
                <a:spcPts val="1425"/>
              </a:lnSpc>
            </a:pPr>
            <a:r>
              <a:rPr lang="en-US" sz="1000" b="0" dirty="0">
                <a:effectLst/>
                <a:latin typeface="Consolas" panose="020B0609020204030204" pitchFamily="49" charset="0"/>
              </a:rPr>
              <a:t>Task 7: Count successful, failed, and other mission outcomes.</a:t>
            </a:r>
          </a:p>
          <a:p>
            <a:pPr>
              <a:lnSpc>
                <a:spcPts val="1425"/>
              </a:lnSpc>
            </a:pPr>
            <a:r>
              <a:rPr lang="en-US" sz="1000" b="0" dirty="0">
                <a:effectLst/>
                <a:latin typeface="Consolas" panose="020B0609020204030204" pitchFamily="49" charset="0"/>
              </a:rPr>
              <a:t>Task 8: Use a subquery to find the booster version that carried the maximum payload mass.</a:t>
            </a:r>
          </a:p>
          <a:p>
            <a:pPr>
              <a:lnSpc>
                <a:spcPts val="1425"/>
              </a:lnSpc>
            </a:pPr>
            <a:r>
              <a:rPr lang="en-US" sz="1000" b="0" dirty="0">
                <a:effectLst/>
                <a:latin typeface="Consolas" panose="020B0609020204030204" pitchFamily="49" charset="0"/>
              </a:rPr>
              <a:t>Task 9: Use SUBSTR() to get month names for landing failures in 2015.</a:t>
            </a:r>
          </a:p>
          <a:p>
            <a:pPr>
              <a:lnSpc>
                <a:spcPts val="1425"/>
              </a:lnSpc>
            </a:pPr>
            <a:r>
              <a:rPr lang="en-US" sz="1000" b="0" dirty="0">
                <a:effectLst/>
                <a:latin typeface="Consolas" panose="020B0609020204030204" pitchFamily="49" charset="0"/>
              </a:rPr>
              <a:t>Task 10: Count and rank landing outcomes in a specific date range.</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6C0028F-D6D9-1358-E341-C0AE396E39E8}"/>
              </a:ext>
            </a:extLst>
          </p:cNvPr>
          <p:cNvSpPr txBox="1"/>
          <p:nvPr/>
        </p:nvSpPr>
        <p:spPr>
          <a:xfrm>
            <a:off x="331596" y="5396020"/>
            <a:ext cx="10299560" cy="523220"/>
          </a:xfrm>
          <a:prstGeom prst="rect">
            <a:avLst/>
          </a:prstGeom>
          <a:noFill/>
        </p:spPr>
        <p:txBody>
          <a:bodyPr wrap="square" rtlCol="0">
            <a:spAutoFit/>
          </a:bodyPr>
          <a:lstStyle/>
          <a:p>
            <a:r>
              <a:rPr lang="en-US" dirty="0"/>
              <a:t>The EDA with SQL Worksheet – </a:t>
            </a:r>
          </a:p>
          <a:p>
            <a:r>
              <a:rPr lang="en-US" sz="1000" dirty="0">
                <a:hlinkClick r:id="rId3"/>
              </a:rPr>
              <a:t>https://github.com/flurpo/IBMspx/blob/main/jupyter-labs-eda-sql-coursera_sqllite.ipynb</a:t>
            </a:r>
            <a:endParaRPr lang="en-US" sz="1000" dirty="0"/>
          </a:p>
        </p:txBody>
      </p:sp>
      <p:pic>
        <p:nvPicPr>
          <p:cNvPr id="7" name="Picture 6">
            <a:extLst>
              <a:ext uri="{FF2B5EF4-FFF2-40B4-BE49-F238E27FC236}">
                <a16:creationId xmlns:a16="http://schemas.microsoft.com/office/drawing/2014/main" id="{53A226EB-D5D9-D56A-1181-3113E31050DC}"/>
              </a:ext>
            </a:extLst>
          </p:cNvPr>
          <p:cNvPicPr>
            <a:picLocks noChangeAspect="1"/>
          </p:cNvPicPr>
          <p:nvPr/>
        </p:nvPicPr>
        <p:blipFill>
          <a:blip r:embed="rId4"/>
          <a:stretch>
            <a:fillRect/>
          </a:stretch>
        </p:blipFill>
        <p:spPr>
          <a:xfrm>
            <a:off x="7234813" y="1565008"/>
            <a:ext cx="2524125" cy="272415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789" y="1499573"/>
            <a:ext cx="10982011"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Python Worksheet the following items were added to the Folium Map Generated</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3F94DB93-ADC1-9130-53EF-8099F39EBEB8}"/>
              </a:ext>
            </a:extLst>
          </p:cNvPr>
          <p:cNvSpPr txBox="1"/>
          <p:nvPr/>
        </p:nvSpPr>
        <p:spPr>
          <a:xfrm>
            <a:off x="371789" y="2116732"/>
            <a:ext cx="11146971" cy="3693319"/>
          </a:xfrm>
          <a:prstGeom prst="rect">
            <a:avLst/>
          </a:prstGeom>
          <a:noFill/>
        </p:spPr>
        <p:txBody>
          <a:bodyPr wrap="square" rtlCol="0">
            <a:spAutoFit/>
          </a:bodyPr>
          <a:lstStyle/>
          <a:p>
            <a:pPr marL="342900" indent="-342900">
              <a:buFont typeface="+mj-lt"/>
              <a:buAutoNum type="arabicPeriod"/>
            </a:pPr>
            <a:r>
              <a:rPr lang="en-US" dirty="0"/>
              <a:t>Pulled data from spacex_launch_geo.csv</a:t>
            </a:r>
          </a:p>
          <a:p>
            <a:pPr marL="342900" indent="-342900">
              <a:buFont typeface="+mj-lt"/>
              <a:buAutoNum type="arabicPeriod"/>
            </a:pPr>
            <a:r>
              <a:rPr lang="en-US" dirty="0"/>
              <a:t>Selected sub columns Launch Site, Latitude, Longitude and class</a:t>
            </a:r>
          </a:p>
          <a:p>
            <a:pPr marL="342900" indent="-342900">
              <a:buFont typeface="+mj-lt"/>
              <a:buAutoNum type="arabicPeriod"/>
            </a:pPr>
            <a:r>
              <a:rPr lang="en-US" dirty="0"/>
              <a:t>Create data frames </a:t>
            </a:r>
            <a:r>
              <a:rPr lang="en-US" dirty="0" err="1"/>
              <a:t>spacex_df</a:t>
            </a:r>
            <a:r>
              <a:rPr lang="en-US" dirty="0"/>
              <a:t>(launch site, Lat, Long, class)(56) and </a:t>
            </a:r>
            <a:r>
              <a:rPr lang="en-US" dirty="0" err="1"/>
              <a:t>launch_sites_df</a:t>
            </a:r>
            <a:r>
              <a:rPr lang="en-US" dirty="0"/>
              <a:t>(launch site, Lat, Long) (4)</a:t>
            </a:r>
          </a:p>
          <a:p>
            <a:pPr marL="342900" indent="-342900">
              <a:buFont typeface="+mj-lt"/>
              <a:buAutoNum type="arabicPeriod"/>
            </a:pPr>
            <a:r>
              <a:rPr lang="en-US" dirty="0"/>
              <a:t>NOTE- 4 launch sites, three in Florida and one in California</a:t>
            </a:r>
          </a:p>
          <a:p>
            <a:pPr marL="342900" indent="-342900">
              <a:buFont typeface="+mj-lt"/>
              <a:buAutoNum type="arabicPeriod"/>
            </a:pPr>
            <a:endParaRPr lang="en-US" dirty="0"/>
          </a:p>
          <a:p>
            <a:pPr marL="342900" indent="-342900">
              <a:buFont typeface="+mj-lt"/>
              <a:buAutoNum type="arabicPeriod"/>
            </a:pPr>
            <a:r>
              <a:rPr lang="en-US" dirty="0"/>
              <a:t>Created a start location at NASA Johnson </a:t>
            </a:r>
            <a:r>
              <a:rPr lang="en-US" dirty="0" err="1"/>
              <a:t>Sace</a:t>
            </a:r>
            <a:r>
              <a:rPr lang="en-US" dirty="0"/>
              <a:t> Center</a:t>
            </a:r>
          </a:p>
          <a:p>
            <a:pPr marL="342900" indent="-342900">
              <a:buFont typeface="+mj-lt"/>
              <a:buAutoNum type="arabicPeriod"/>
            </a:pPr>
            <a:r>
              <a:rPr lang="en-US" dirty="0"/>
              <a:t>Created a blue circle at NASA Johnson Space Center's coordinate with a popup label and an icon showing its name</a:t>
            </a:r>
          </a:p>
          <a:p>
            <a:pPr marL="342900" indent="-342900">
              <a:buFont typeface="+mj-lt"/>
              <a:buAutoNum type="arabicPeriod"/>
            </a:pPr>
            <a:r>
              <a:rPr lang="en-US" dirty="0"/>
              <a:t>Created an icon as a text label</a:t>
            </a:r>
          </a:p>
          <a:p>
            <a:pPr marL="342900" indent="-342900">
              <a:buFont typeface="+mj-lt"/>
              <a:buAutoNum type="arabicPeriod"/>
            </a:pPr>
            <a:endParaRPr lang="en-US" dirty="0"/>
          </a:p>
          <a:p>
            <a:pPr marL="342900" indent="-342900">
              <a:buFont typeface="+mj-lt"/>
              <a:buAutoNum type="arabicPeriod"/>
            </a:pPr>
            <a:r>
              <a:rPr lang="en-US" dirty="0"/>
              <a:t>Added a Circle and Marker to the map for each launch site (4) with the launch site name as a popup label</a:t>
            </a:r>
          </a:p>
          <a:p>
            <a:pPr marL="342900" indent="-342900">
              <a:buFont typeface="+mj-lt"/>
              <a:buAutoNum type="arabicPeriod"/>
            </a:pPr>
            <a:r>
              <a:rPr lang="en-US" dirty="0"/>
              <a:t>Added markers (Green, Red) to mark the success/failed launches at each site</a:t>
            </a:r>
          </a:p>
          <a:p>
            <a:pPr marL="342900" indent="-342900">
              <a:buFont typeface="+mj-lt"/>
              <a:buAutoNum type="arabicPeriod"/>
            </a:pPr>
            <a:r>
              <a:rPr lang="en-US" dirty="0"/>
              <a:t>Chose a launch site and calculated distance to nearest coastline, city(</a:t>
            </a:r>
            <a:r>
              <a:rPr lang="en-US" dirty="0" err="1"/>
              <a:t>titusville</a:t>
            </a:r>
            <a:r>
              <a:rPr lang="en-US" dirty="0"/>
              <a:t>), railway and highway</a:t>
            </a:r>
          </a:p>
          <a:p>
            <a:pPr marL="342900" indent="-342900">
              <a:buFont typeface="+mj-lt"/>
              <a:buAutoNum type="arabicPeriod"/>
            </a:pPr>
            <a:r>
              <a:rPr lang="en-US" dirty="0"/>
              <a:t>Added distance markers and lines</a:t>
            </a:r>
          </a:p>
        </p:txBody>
      </p:sp>
      <p:sp>
        <p:nvSpPr>
          <p:cNvPr id="9" name="TextBox 8">
            <a:extLst>
              <a:ext uri="{FF2B5EF4-FFF2-40B4-BE49-F238E27FC236}">
                <a16:creationId xmlns:a16="http://schemas.microsoft.com/office/drawing/2014/main" id="{B01BE956-AF1A-458E-AEC6-00D154BE6100}"/>
              </a:ext>
            </a:extLst>
          </p:cNvPr>
          <p:cNvSpPr txBox="1"/>
          <p:nvPr/>
        </p:nvSpPr>
        <p:spPr>
          <a:xfrm>
            <a:off x="490196" y="5933965"/>
            <a:ext cx="9596176" cy="369332"/>
          </a:xfrm>
          <a:prstGeom prst="rect">
            <a:avLst/>
          </a:prstGeom>
          <a:noFill/>
        </p:spPr>
        <p:txBody>
          <a:bodyPr wrap="square" rtlCol="0">
            <a:spAutoFit/>
          </a:bodyPr>
          <a:lstStyle/>
          <a:p>
            <a:r>
              <a:rPr lang="en-US" dirty="0"/>
              <a:t>The Folium Worksheet - </a:t>
            </a:r>
            <a:r>
              <a:rPr lang="en-US" dirty="0">
                <a:hlinkClick r:id="rId4"/>
              </a:rPr>
              <a:t>https://github.com/flurpo/IBMspx/blob/main/Folium.ipynb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6722" y="6029831"/>
            <a:ext cx="10515600" cy="8281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Stand Alone Folium File (HTML) for inspection in a browser - </a:t>
            </a:r>
            <a:r>
              <a:rPr lang="en-US" sz="1400" dirty="0">
                <a:solidFill>
                  <a:schemeClr val="accent3">
                    <a:lumMod val="25000"/>
                  </a:schemeClr>
                </a:solidFill>
                <a:latin typeface="Abadi" panose="020B0604020104020204" pitchFamily="34" charset="0"/>
                <a:hlinkClick r:id="rId4"/>
              </a:rPr>
              <a:t>https://github.com/flurpo/IBMspx/blob/main/site_map.html</a:t>
            </a:r>
            <a:endParaRPr lang="en-US" sz="14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8" name="Picture 7">
            <a:extLst>
              <a:ext uri="{FF2B5EF4-FFF2-40B4-BE49-F238E27FC236}">
                <a16:creationId xmlns:a16="http://schemas.microsoft.com/office/drawing/2014/main" id="{AB4E38A8-4C82-63A3-0036-2DB290287C4E}"/>
              </a:ext>
            </a:extLst>
          </p:cNvPr>
          <p:cNvPicPr>
            <a:picLocks noChangeAspect="1"/>
          </p:cNvPicPr>
          <p:nvPr/>
        </p:nvPicPr>
        <p:blipFill>
          <a:blip r:embed="rId5"/>
          <a:stretch>
            <a:fillRect/>
          </a:stretch>
        </p:blipFill>
        <p:spPr>
          <a:xfrm>
            <a:off x="271306" y="1441466"/>
            <a:ext cx="3169235" cy="2442691"/>
          </a:xfrm>
          <a:prstGeom prst="rect">
            <a:avLst/>
          </a:prstGeom>
        </p:spPr>
      </p:pic>
      <p:pic>
        <p:nvPicPr>
          <p:cNvPr id="10" name="Picture 9">
            <a:extLst>
              <a:ext uri="{FF2B5EF4-FFF2-40B4-BE49-F238E27FC236}">
                <a16:creationId xmlns:a16="http://schemas.microsoft.com/office/drawing/2014/main" id="{F3FDF890-B714-33F3-0703-AB7DE9F558D4}"/>
              </a:ext>
            </a:extLst>
          </p:cNvPr>
          <p:cNvPicPr>
            <a:picLocks noChangeAspect="1"/>
          </p:cNvPicPr>
          <p:nvPr/>
        </p:nvPicPr>
        <p:blipFill>
          <a:blip r:embed="rId6"/>
          <a:stretch>
            <a:fillRect/>
          </a:stretch>
        </p:blipFill>
        <p:spPr>
          <a:xfrm>
            <a:off x="3503840" y="1481031"/>
            <a:ext cx="2592160" cy="2422823"/>
          </a:xfrm>
          <a:prstGeom prst="rect">
            <a:avLst/>
          </a:prstGeom>
        </p:spPr>
      </p:pic>
      <p:pic>
        <p:nvPicPr>
          <p:cNvPr id="12" name="Picture 11">
            <a:extLst>
              <a:ext uri="{FF2B5EF4-FFF2-40B4-BE49-F238E27FC236}">
                <a16:creationId xmlns:a16="http://schemas.microsoft.com/office/drawing/2014/main" id="{33CED231-1A01-D30C-DED9-BC847032B745}"/>
              </a:ext>
            </a:extLst>
          </p:cNvPr>
          <p:cNvPicPr>
            <a:picLocks noChangeAspect="1"/>
          </p:cNvPicPr>
          <p:nvPr/>
        </p:nvPicPr>
        <p:blipFill>
          <a:blip r:embed="rId7"/>
          <a:stretch>
            <a:fillRect/>
          </a:stretch>
        </p:blipFill>
        <p:spPr>
          <a:xfrm>
            <a:off x="6171597" y="1481031"/>
            <a:ext cx="4072721" cy="2422823"/>
          </a:xfrm>
          <a:prstGeom prst="rect">
            <a:avLst/>
          </a:prstGeom>
        </p:spPr>
      </p:pic>
      <p:pic>
        <p:nvPicPr>
          <p:cNvPr id="14" name="Picture 13">
            <a:extLst>
              <a:ext uri="{FF2B5EF4-FFF2-40B4-BE49-F238E27FC236}">
                <a16:creationId xmlns:a16="http://schemas.microsoft.com/office/drawing/2014/main" id="{7ACA6279-A710-69E5-D525-AD62DDE7BA47}"/>
              </a:ext>
            </a:extLst>
          </p:cNvPr>
          <p:cNvPicPr>
            <a:picLocks noChangeAspect="1"/>
          </p:cNvPicPr>
          <p:nvPr/>
        </p:nvPicPr>
        <p:blipFill>
          <a:blip r:embed="rId8"/>
          <a:stretch>
            <a:fillRect/>
          </a:stretch>
        </p:blipFill>
        <p:spPr>
          <a:xfrm>
            <a:off x="271306" y="3884157"/>
            <a:ext cx="1945456" cy="1954824"/>
          </a:xfrm>
          <a:prstGeom prst="rect">
            <a:avLst/>
          </a:prstGeom>
        </p:spPr>
      </p:pic>
      <p:pic>
        <p:nvPicPr>
          <p:cNvPr id="16" name="Picture 15">
            <a:extLst>
              <a:ext uri="{FF2B5EF4-FFF2-40B4-BE49-F238E27FC236}">
                <a16:creationId xmlns:a16="http://schemas.microsoft.com/office/drawing/2014/main" id="{ACD2C2B3-E20A-C94E-9A18-18450EFFDA9E}"/>
              </a:ext>
            </a:extLst>
          </p:cNvPr>
          <p:cNvPicPr>
            <a:picLocks noChangeAspect="1"/>
          </p:cNvPicPr>
          <p:nvPr/>
        </p:nvPicPr>
        <p:blipFill>
          <a:blip r:embed="rId9"/>
          <a:stretch>
            <a:fillRect/>
          </a:stretch>
        </p:blipFill>
        <p:spPr>
          <a:xfrm>
            <a:off x="2216762" y="3903854"/>
            <a:ext cx="1955043" cy="1935127"/>
          </a:xfrm>
          <a:prstGeom prst="rect">
            <a:avLst/>
          </a:prstGeom>
        </p:spPr>
      </p:pic>
      <p:pic>
        <p:nvPicPr>
          <p:cNvPr id="18" name="Picture 17">
            <a:extLst>
              <a:ext uri="{FF2B5EF4-FFF2-40B4-BE49-F238E27FC236}">
                <a16:creationId xmlns:a16="http://schemas.microsoft.com/office/drawing/2014/main" id="{3B0585FB-7FDF-56A3-166A-FFE6003994CA}"/>
              </a:ext>
            </a:extLst>
          </p:cNvPr>
          <p:cNvPicPr>
            <a:picLocks noChangeAspect="1"/>
          </p:cNvPicPr>
          <p:nvPr/>
        </p:nvPicPr>
        <p:blipFill>
          <a:blip r:embed="rId10"/>
          <a:stretch>
            <a:fillRect/>
          </a:stretch>
        </p:blipFill>
        <p:spPr>
          <a:xfrm>
            <a:off x="4171805" y="3923552"/>
            <a:ext cx="2584854" cy="1915430"/>
          </a:xfrm>
          <a:prstGeom prst="rect">
            <a:avLst/>
          </a:prstGeom>
        </p:spPr>
      </p:pic>
      <p:graphicFrame>
        <p:nvGraphicFramePr>
          <p:cNvPr id="22" name="Table 21">
            <a:extLst>
              <a:ext uri="{FF2B5EF4-FFF2-40B4-BE49-F238E27FC236}">
                <a16:creationId xmlns:a16="http://schemas.microsoft.com/office/drawing/2014/main" id="{89C83D4F-4E77-40D4-218B-AEA8709D00B4}"/>
              </a:ext>
            </a:extLst>
          </p:cNvPr>
          <p:cNvGraphicFramePr>
            <a:graphicFrameLocks noGrp="1"/>
          </p:cNvGraphicFramePr>
          <p:nvPr>
            <p:extLst>
              <p:ext uri="{D42A27DB-BD31-4B8C-83A1-F6EECF244321}">
                <p14:modId xmlns:p14="http://schemas.microsoft.com/office/powerpoint/2010/main" val="1634344605"/>
              </p:ext>
            </p:extLst>
          </p:nvPr>
        </p:nvGraphicFramePr>
        <p:xfrm>
          <a:off x="6271717" y="4391085"/>
          <a:ext cx="3872480" cy="1143000"/>
        </p:xfrm>
        <a:graphic>
          <a:graphicData uri="http://schemas.openxmlformats.org/drawingml/2006/table">
            <a:tbl>
              <a:tblPr/>
              <a:tblGrid>
                <a:gridCol w="968120">
                  <a:extLst>
                    <a:ext uri="{9D8B030D-6E8A-4147-A177-3AD203B41FA5}">
                      <a16:colId xmlns:a16="http://schemas.microsoft.com/office/drawing/2014/main" val="2920505008"/>
                    </a:ext>
                  </a:extLst>
                </a:gridCol>
                <a:gridCol w="968120">
                  <a:extLst>
                    <a:ext uri="{9D8B030D-6E8A-4147-A177-3AD203B41FA5}">
                      <a16:colId xmlns:a16="http://schemas.microsoft.com/office/drawing/2014/main" val="91550404"/>
                    </a:ext>
                  </a:extLst>
                </a:gridCol>
                <a:gridCol w="968120">
                  <a:extLst>
                    <a:ext uri="{9D8B030D-6E8A-4147-A177-3AD203B41FA5}">
                      <a16:colId xmlns:a16="http://schemas.microsoft.com/office/drawing/2014/main" val="1301037597"/>
                    </a:ext>
                  </a:extLst>
                </a:gridCol>
                <a:gridCol w="968120">
                  <a:extLst>
                    <a:ext uri="{9D8B030D-6E8A-4147-A177-3AD203B41FA5}">
                      <a16:colId xmlns:a16="http://schemas.microsoft.com/office/drawing/2014/main" val="2625613416"/>
                    </a:ext>
                  </a:extLst>
                </a:gridCol>
              </a:tblGrid>
              <a:tr h="0">
                <a:tc>
                  <a:txBody>
                    <a:bodyPr/>
                    <a:lstStyle/>
                    <a:p>
                      <a:pPr algn="r" fontAlgn="ctr"/>
                      <a:endParaRPr lang="en-US" sz="1000">
                        <a:effectLst/>
                      </a:endParaRPr>
                    </a:p>
                  </a:txBody>
                  <a:tcPr marL="76200" marR="76200" marT="38100" marB="38100" anchor="ctr">
                    <a:lnL>
                      <a:noFill/>
                    </a:lnL>
                    <a:lnR>
                      <a:noFill/>
                    </a:lnR>
                    <a:lnT>
                      <a:noFill/>
                    </a:lnT>
                    <a:lnB>
                      <a:noFill/>
                    </a:lnB>
                    <a:noFill/>
                  </a:tcPr>
                </a:tc>
                <a:tc>
                  <a:txBody>
                    <a:bodyPr/>
                    <a:lstStyle/>
                    <a:p>
                      <a:pPr algn="r" fontAlgn="ctr"/>
                      <a:r>
                        <a:rPr lang="en-US" sz="1000">
                          <a:effectLst/>
                        </a:rPr>
                        <a:t>Launch Site</a:t>
                      </a:r>
                    </a:p>
                  </a:txBody>
                  <a:tcPr marL="76200" marR="76200" marT="38100" marB="38100" anchor="ctr">
                    <a:lnL>
                      <a:noFill/>
                    </a:lnL>
                    <a:lnR>
                      <a:noFill/>
                    </a:lnR>
                    <a:lnT>
                      <a:noFill/>
                    </a:lnT>
                    <a:lnB>
                      <a:noFill/>
                    </a:lnB>
                    <a:noFill/>
                  </a:tcPr>
                </a:tc>
                <a:tc>
                  <a:txBody>
                    <a:bodyPr/>
                    <a:lstStyle/>
                    <a:p>
                      <a:pPr algn="r" fontAlgn="ctr"/>
                      <a:r>
                        <a:rPr lang="en-US" sz="1000">
                          <a:effectLst/>
                        </a:rPr>
                        <a:t>Lat</a:t>
                      </a:r>
                    </a:p>
                  </a:txBody>
                  <a:tcPr marL="76200" marR="76200" marT="38100" marB="38100" anchor="ctr">
                    <a:lnL>
                      <a:noFill/>
                    </a:lnL>
                    <a:lnR>
                      <a:noFill/>
                    </a:lnR>
                    <a:lnT>
                      <a:noFill/>
                    </a:lnT>
                    <a:lnB>
                      <a:noFill/>
                    </a:lnB>
                    <a:noFill/>
                  </a:tcPr>
                </a:tc>
                <a:tc>
                  <a:txBody>
                    <a:bodyPr/>
                    <a:lstStyle/>
                    <a:p>
                      <a:pPr algn="r" fontAlgn="ctr"/>
                      <a:r>
                        <a:rPr lang="en-US" sz="1000">
                          <a:effectLst/>
                        </a:rPr>
                        <a:t>Long</a:t>
                      </a:r>
                    </a:p>
                  </a:txBody>
                  <a:tcPr marL="76200" marR="76200" marT="38100" marB="38100" anchor="ctr">
                    <a:lnL>
                      <a:noFill/>
                    </a:lnL>
                    <a:lnR>
                      <a:noFill/>
                    </a:lnR>
                    <a:lnT>
                      <a:noFill/>
                    </a:lnT>
                    <a:lnB>
                      <a:noFill/>
                    </a:lnB>
                    <a:noFill/>
                  </a:tcPr>
                </a:tc>
                <a:extLst>
                  <a:ext uri="{0D108BD9-81ED-4DB2-BD59-A6C34878D82A}">
                    <a16:rowId xmlns:a16="http://schemas.microsoft.com/office/drawing/2014/main" val="4050830770"/>
                  </a:ext>
                </a:extLst>
              </a:tr>
              <a:tr h="0">
                <a:tc>
                  <a:txBody>
                    <a:bodyPr/>
                    <a:lstStyle/>
                    <a:p>
                      <a:pPr algn="r" fontAlgn="ctr"/>
                      <a:r>
                        <a:rPr lang="en-US" sz="1000" b="0">
                          <a:effectLst/>
                        </a:rPr>
                        <a:t>0</a:t>
                      </a:r>
                    </a:p>
                  </a:txBody>
                  <a:tcPr marL="76200" marR="76200" marT="38100" marB="38100" anchor="ctr">
                    <a:lnL>
                      <a:noFill/>
                    </a:lnL>
                    <a:lnR>
                      <a:noFill/>
                    </a:lnR>
                    <a:lnT>
                      <a:noFill/>
                    </a:lnT>
                    <a:lnB>
                      <a:noFill/>
                    </a:lnB>
                    <a:noFill/>
                  </a:tcPr>
                </a:tc>
                <a:tc>
                  <a:txBody>
                    <a:bodyPr/>
                    <a:lstStyle/>
                    <a:p>
                      <a:r>
                        <a:rPr lang="en-US" sz="1000">
                          <a:effectLst/>
                        </a:rPr>
                        <a:t>CCAFS LC-40</a:t>
                      </a:r>
                    </a:p>
                  </a:txBody>
                  <a:tcPr marL="76200" marR="76200" marT="38100" marB="38100" anchor="ctr">
                    <a:lnL>
                      <a:noFill/>
                    </a:lnL>
                    <a:lnR>
                      <a:noFill/>
                    </a:lnR>
                    <a:lnT>
                      <a:noFill/>
                    </a:lnT>
                    <a:lnB>
                      <a:noFill/>
                    </a:lnB>
                    <a:noFill/>
                  </a:tcPr>
                </a:tc>
                <a:tc>
                  <a:txBody>
                    <a:bodyPr/>
                    <a:lstStyle/>
                    <a:p>
                      <a:r>
                        <a:rPr lang="en-US" sz="1000">
                          <a:effectLst/>
                        </a:rPr>
                        <a:t>28.562302</a:t>
                      </a:r>
                    </a:p>
                  </a:txBody>
                  <a:tcPr marL="76200" marR="76200" marT="38100" marB="38100" anchor="ctr">
                    <a:lnL>
                      <a:noFill/>
                    </a:lnL>
                    <a:lnR>
                      <a:noFill/>
                    </a:lnR>
                    <a:lnT>
                      <a:noFill/>
                    </a:lnT>
                    <a:lnB>
                      <a:noFill/>
                    </a:lnB>
                    <a:noFill/>
                  </a:tcPr>
                </a:tc>
                <a:tc>
                  <a:txBody>
                    <a:bodyPr/>
                    <a:lstStyle/>
                    <a:p>
                      <a:r>
                        <a:rPr lang="en-US" sz="1000">
                          <a:effectLst/>
                        </a:rPr>
                        <a:t>-80.577356</a:t>
                      </a:r>
                    </a:p>
                  </a:txBody>
                  <a:tcPr marL="76200" marR="76200" marT="38100" marB="38100" anchor="ctr">
                    <a:lnL>
                      <a:noFill/>
                    </a:lnL>
                    <a:lnR>
                      <a:noFill/>
                    </a:lnR>
                    <a:lnT>
                      <a:noFill/>
                    </a:lnT>
                    <a:lnB>
                      <a:noFill/>
                    </a:lnB>
                    <a:noFill/>
                  </a:tcPr>
                </a:tc>
                <a:extLst>
                  <a:ext uri="{0D108BD9-81ED-4DB2-BD59-A6C34878D82A}">
                    <a16:rowId xmlns:a16="http://schemas.microsoft.com/office/drawing/2014/main" val="1315646728"/>
                  </a:ext>
                </a:extLst>
              </a:tr>
              <a:tr h="0">
                <a:tc>
                  <a:txBody>
                    <a:bodyPr/>
                    <a:lstStyle/>
                    <a:p>
                      <a:pPr algn="r" fontAlgn="ctr"/>
                      <a:r>
                        <a:rPr lang="en-US" sz="1000" b="0">
                          <a:effectLst/>
                        </a:rPr>
                        <a:t>1</a:t>
                      </a:r>
                    </a:p>
                  </a:txBody>
                  <a:tcPr marL="76200" marR="76200" marT="38100" marB="38100" anchor="ctr">
                    <a:lnL>
                      <a:noFill/>
                    </a:lnL>
                    <a:lnR>
                      <a:noFill/>
                    </a:lnR>
                    <a:lnT>
                      <a:noFill/>
                    </a:lnT>
                    <a:lnB>
                      <a:noFill/>
                    </a:lnB>
                    <a:noFill/>
                  </a:tcPr>
                </a:tc>
                <a:tc>
                  <a:txBody>
                    <a:bodyPr/>
                    <a:lstStyle/>
                    <a:p>
                      <a:r>
                        <a:rPr lang="en-US" sz="1000">
                          <a:effectLst/>
                        </a:rPr>
                        <a:t>CCAFS SLC-40</a:t>
                      </a:r>
                    </a:p>
                  </a:txBody>
                  <a:tcPr marL="76200" marR="76200" marT="38100" marB="38100" anchor="ctr">
                    <a:lnL>
                      <a:noFill/>
                    </a:lnL>
                    <a:lnR>
                      <a:noFill/>
                    </a:lnR>
                    <a:lnT>
                      <a:noFill/>
                    </a:lnT>
                    <a:lnB>
                      <a:noFill/>
                    </a:lnB>
                    <a:noFill/>
                  </a:tcPr>
                </a:tc>
                <a:tc>
                  <a:txBody>
                    <a:bodyPr/>
                    <a:lstStyle/>
                    <a:p>
                      <a:r>
                        <a:rPr lang="en-US" sz="1000">
                          <a:effectLst/>
                        </a:rPr>
                        <a:t>28.563197</a:t>
                      </a:r>
                    </a:p>
                  </a:txBody>
                  <a:tcPr marL="76200" marR="76200" marT="38100" marB="38100" anchor="ctr">
                    <a:lnL>
                      <a:noFill/>
                    </a:lnL>
                    <a:lnR>
                      <a:noFill/>
                    </a:lnR>
                    <a:lnT>
                      <a:noFill/>
                    </a:lnT>
                    <a:lnB>
                      <a:noFill/>
                    </a:lnB>
                    <a:noFill/>
                  </a:tcPr>
                </a:tc>
                <a:tc>
                  <a:txBody>
                    <a:bodyPr/>
                    <a:lstStyle/>
                    <a:p>
                      <a:r>
                        <a:rPr lang="en-US" sz="1000">
                          <a:effectLst/>
                        </a:rPr>
                        <a:t>-80.576820</a:t>
                      </a:r>
                    </a:p>
                  </a:txBody>
                  <a:tcPr marL="76200" marR="76200" marT="38100" marB="38100" anchor="ctr">
                    <a:lnL>
                      <a:noFill/>
                    </a:lnL>
                    <a:lnR>
                      <a:noFill/>
                    </a:lnR>
                    <a:lnT>
                      <a:noFill/>
                    </a:lnT>
                    <a:lnB>
                      <a:noFill/>
                    </a:lnB>
                    <a:noFill/>
                  </a:tcPr>
                </a:tc>
                <a:extLst>
                  <a:ext uri="{0D108BD9-81ED-4DB2-BD59-A6C34878D82A}">
                    <a16:rowId xmlns:a16="http://schemas.microsoft.com/office/drawing/2014/main" val="2371369322"/>
                  </a:ext>
                </a:extLst>
              </a:tr>
              <a:tr h="0">
                <a:tc>
                  <a:txBody>
                    <a:bodyPr/>
                    <a:lstStyle/>
                    <a:p>
                      <a:pPr algn="r" fontAlgn="ctr"/>
                      <a:r>
                        <a:rPr lang="en-US" sz="1000" b="0">
                          <a:effectLst/>
                        </a:rPr>
                        <a:t>2</a:t>
                      </a:r>
                    </a:p>
                  </a:txBody>
                  <a:tcPr marL="76200" marR="76200" marT="38100" marB="38100" anchor="ctr">
                    <a:lnL>
                      <a:noFill/>
                    </a:lnL>
                    <a:lnR>
                      <a:noFill/>
                    </a:lnR>
                    <a:lnT>
                      <a:noFill/>
                    </a:lnT>
                    <a:lnB>
                      <a:noFill/>
                    </a:lnB>
                    <a:noFill/>
                  </a:tcPr>
                </a:tc>
                <a:tc>
                  <a:txBody>
                    <a:bodyPr/>
                    <a:lstStyle/>
                    <a:p>
                      <a:r>
                        <a:rPr lang="en-US" sz="1000">
                          <a:effectLst/>
                        </a:rPr>
                        <a:t>KSC LC-39A</a:t>
                      </a:r>
                    </a:p>
                  </a:txBody>
                  <a:tcPr marL="76200" marR="76200" marT="38100" marB="38100" anchor="ctr">
                    <a:lnL>
                      <a:noFill/>
                    </a:lnL>
                    <a:lnR>
                      <a:noFill/>
                    </a:lnR>
                    <a:lnT>
                      <a:noFill/>
                    </a:lnT>
                    <a:lnB>
                      <a:noFill/>
                    </a:lnB>
                    <a:noFill/>
                  </a:tcPr>
                </a:tc>
                <a:tc>
                  <a:txBody>
                    <a:bodyPr/>
                    <a:lstStyle/>
                    <a:p>
                      <a:r>
                        <a:rPr lang="en-US" sz="1000">
                          <a:effectLst/>
                        </a:rPr>
                        <a:t>28.573255</a:t>
                      </a:r>
                    </a:p>
                  </a:txBody>
                  <a:tcPr marL="76200" marR="76200" marT="38100" marB="38100" anchor="ctr">
                    <a:lnL>
                      <a:noFill/>
                    </a:lnL>
                    <a:lnR>
                      <a:noFill/>
                    </a:lnR>
                    <a:lnT>
                      <a:noFill/>
                    </a:lnT>
                    <a:lnB>
                      <a:noFill/>
                    </a:lnB>
                    <a:noFill/>
                  </a:tcPr>
                </a:tc>
                <a:tc>
                  <a:txBody>
                    <a:bodyPr/>
                    <a:lstStyle/>
                    <a:p>
                      <a:r>
                        <a:rPr lang="en-US" sz="1000">
                          <a:effectLst/>
                        </a:rPr>
                        <a:t>-80.646895</a:t>
                      </a:r>
                    </a:p>
                  </a:txBody>
                  <a:tcPr marL="76200" marR="76200" marT="38100" marB="38100" anchor="ctr">
                    <a:lnL>
                      <a:noFill/>
                    </a:lnL>
                    <a:lnR>
                      <a:noFill/>
                    </a:lnR>
                    <a:lnT>
                      <a:noFill/>
                    </a:lnT>
                    <a:lnB>
                      <a:noFill/>
                    </a:lnB>
                    <a:noFill/>
                  </a:tcPr>
                </a:tc>
                <a:extLst>
                  <a:ext uri="{0D108BD9-81ED-4DB2-BD59-A6C34878D82A}">
                    <a16:rowId xmlns:a16="http://schemas.microsoft.com/office/drawing/2014/main" val="3453098837"/>
                  </a:ext>
                </a:extLst>
              </a:tr>
              <a:tr h="0">
                <a:tc>
                  <a:txBody>
                    <a:bodyPr/>
                    <a:lstStyle/>
                    <a:p>
                      <a:pPr algn="r" fontAlgn="ctr"/>
                      <a:r>
                        <a:rPr lang="en-US" sz="1000" b="0">
                          <a:effectLst/>
                        </a:rPr>
                        <a:t>3</a:t>
                      </a:r>
                    </a:p>
                  </a:txBody>
                  <a:tcPr marL="76200" marR="76200" marT="38100" marB="38100" anchor="ctr">
                    <a:lnL>
                      <a:noFill/>
                    </a:lnL>
                    <a:lnR>
                      <a:noFill/>
                    </a:lnR>
                    <a:lnT>
                      <a:noFill/>
                    </a:lnT>
                    <a:lnB>
                      <a:noFill/>
                    </a:lnB>
                    <a:noFill/>
                  </a:tcPr>
                </a:tc>
                <a:tc>
                  <a:txBody>
                    <a:bodyPr/>
                    <a:lstStyle/>
                    <a:p>
                      <a:r>
                        <a:rPr lang="en-US" sz="1000">
                          <a:effectLst/>
                        </a:rPr>
                        <a:t>VAFB SLC-4E</a:t>
                      </a:r>
                    </a:p>
                  </a:txBody>
                  <a:tcPr marL="76200" marR="76200" marT="38100" marB="38100" anchor="ctr">
                    <a:lnL>
                      <a:noFill/>
                    </a:lnL>
                    <a:lnR>
                      <a:noFill/>
                    </a:lnR>
                    <a:lnT>
                      <a:noFill/>
                    </a:lnT>
                    <a:lnB>
                      <a:noFill/>
                    </a:lnB>
                    <a:noFill/>
                  </a:tcPr>
                </a:tc>
                <a:tc>
                  <a:txBody>
                    <a:bodyPr/>
                    <a:lstStyle/>
                    <a:p>
                      <a:r>
                        <a:rPr lang="en-US" sz="1000">
                          <a:effectLst/>
                        </a:rPr>
                        <a:t>34.632834</a:t>
                      </a:r>
                    </a:p>
                  </a:txBody>
                  <a:tcPr marL="76200" marR="76200" marT="38100" marB="38100" anchor="ctr">
                    <a:lnL>
                      <a:noFill/>
                    </a:lnL>
                    <a:lnR>
                      <a:noFill/>
                    </a:lnR>
                    <a:lnT>
                      <a:noFill/>
                    </a:lnT>
                    <a:lnB>
                      <a:noFill/>
                    </a:lnB>
                    <a:noFill/>
                  </a:tcPr>
                </a:tc>
                <a:tc>
                  <a:txBody>
                    <a:bodyPr/>
                    <a:lstStyle/>
                    <a:p>
                      <a:r>
                        <a:rPr lang="en-US" sz="1000" dirty="0">
                          <a:effectLst/>
                        </a:rPr>
                        <a:t>-120.610745</a:t>
                      </a:r>
                    </a:p>
                  </a:txBody>
                  <a:tcPr marL="76200" marR="76200" marT="38100" marB="38100" anchor="ctr">
                    <a:lnL>
                      <a:noFill/>
                    </a:lnL>
                    <a:lnR>
                      <a:noFill/>
                    </a:lnR>
                    <a:lnT>
                      <a:noFill/>
                    </a:lnT>
                    <a:lnB>
                      <a:noFill/>
                    </a:lnB>
                    <a:noFill/>
                  </a:tcPr>
                </a:tc>
                <a:extLst>
                  <a:ext uri="{0D108BD9-81ED-4DB2-BD59-A6C34878D82A}">
                    <a16:rowId xmlns:a16="http://schemas.microsoft.com/office/drawing/2014/main" val="79503996"/>
                  </a:ext>
                </a:extLst>
              </a:tr>
            </a:tbl>
          </a:graphicData>
        </a:graphic>
      </p:graphicFrame>
    </p:spTree>
    <p:extLst>
      <p:ext uri="{BB962C8B-B14F-4D97-AF65-F5344CB8AC3E}">
        <p14:creationId xmlns:p14="http://schemas.microsoft.com/office/powerpoint/2010/main" val="118735337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223"/>
            <a:ext cx="9745589" cy="4016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Plots/graphs and interactions added to the </a:t>
            </a:r>
            <a:r>
              <a:rPr lang="en-US" sz="2200" u="sng" dirty="0" err="1">
                <a:solidFill>
                  <a:schemeClr val="accent3">
                    <a:lumMod val="25000"/>
                  </a:schemeClr>
                </a:solidFill>
                <a:latin typeface="Abadi" panose="020B0604020104020204" pitchFamily="34" charset="0"/>
              </a:rPr>
              <a:t>Plotly</a:t>
            </a:r>
            <a:r>
              <a:rPr lang="en-US" sz="2200" u="sng" dirty="0">
                <a:solidFill>
                  <a:schemeClr val="accent3">
                    <a:lumMod val="25000"/>
                  </a:schemeClr>
                </a:solidFill>
                <a:latin typeface="Abadi" panose="020B0604020104020204" pitchFamily="34" charset="0"/>
              </a:rPr>
              <a:t> dashboard</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34F93872-41D0-8856-10C3-C7FA596151E8}"/>
              </a:ext>
            </a:extLst>
          </p:cNvPr>
          <p:cNvSpPr txBox="1"/>
          <p:nvPr/>
        </p:nvSpPr>
        <p:spPr>
          <a:xfrm>
            <a:off x="770011" y="2080009"/>
            <a:ext cx="11056899" cy="2862322"/>
          </a:xfrm>
          <a:prstGeom prst="rect">
            <a:avLst/>
          </a:prstGeom>
          <a:noFill/>
        </p:spPr>
        <p:txBody>
          <a:bodyPr wrap="square" rtlCol="0">
            <a:spAutoFit/>
          </a:bodyPr>
          <a:lstStyle/>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Setup an </a:t>
            </a:r>
            <a:r>
              <a:rPr lang="en-US" sz="1800" b="0" i="0" u="none" strike="noStrike" dirty="0" err="1">
                <a:solidFill>
                  <a:srgbClr val="000000"/>
                </a:solidFill>
                <a:effectLst/>
                <a:latin typeface="Aptos Narrow" panose="020B0004020202020204" pitchFamily="34" charset="0"/>
              </a:rPr>
              <a:t>ngrok</a:t>
            </a:r>
            <a:r>
              <a:rPr lang="en-US" sz="1800" b="0" i="0" u="none" strike="noStrike" dirty="0">
                <a:solidFill>
                  <a:srgbClr val="000000"/>
                </a:solidFill>
                <a:effectLst/>
                <a:latin typeface="Aptos Narrow" panose="020B0004020202020204" pitchFamily="34" charset="0"/>
              </a:rPr>
              <a:t> tunnel at port '8050’</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Loaded data from </a:t>
            </a:r>
            <a:r>
              <a:rPr lang="en-US" sz="1800" b="0" i="0" u="none" strike="noStrike" dirty="0" err="1">
                <a:solidFill>
                  <a:srgbClr val="000000"/>
                </a:solidFill>
                <a:effectLst/>
                <a:latin typeface="Aptos Narrow" panose="020B0004020202020204" pitchFamily="34" charset="0"/>
              </a:rPr>
              <a:t>spacex_launch_dash.cvs</a:t>
            </a:r>
            <a:r>
              <a:rPr lang="en-US" sz="1800" b="0" i="0" u="none" strike="noStrike" dirty="0">
                <a:solidFill>
                  <a:srgbClr val="000000"/>
                </a:solidFill>
                <a:effectLst/>
                <a:latin typeface="Aptos Narrow" panose="020B0004020202020204" pitchFamily="34" charset="0"/>
              </a:rPr>
              <a:t> to a data frame - </a:t>
            </a:r>
            <a:r>
              <a:rPr lang="en-US" sz="1800" b="0" i="0" u="none" strike="noStrike" dirty="0" err="1">
                <a:solidFill>
                  <a:srgbClr val="000000"/>
                </a:solidFill>
                <a:effectLst/>
                <a:latin typeface="Aptos Narrow" panose="020B0004020202020204" pitchFamily="34" charset="0"/>
              </a:rPr>
              <a:t>spacex_df</a:t>
            </a:r>
            <a:r>
              <a:rPr lang="en-US" dirty="0"/>
              <a:t> </a:t>
            </a:r>
          </a:p>
          <a:p>
            <a:pPr marL="342900" indent="-342900">
              <a:buFont typeface="+mj-lt"/>
              <a:buAutoNum type="arabicPeriod"/>
            </a:pPr>
            <a:r>
              <a:rPr lang="en-US" dirty="0"/>
              <a:t>Created options for a dropdown ("All Sites', unique launch sites)</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Created the dash application and layout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dropdown list for launch site selection</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pie chart to show successful launches for all sites/specific site</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slider to select payload range for scatter chart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scatter chart to show </a:t>
            </a:r>
            <a:r>
              <a:rPr lang="en-US" sz="1800" b="0" i="0" u="none" strike="noStrike" dirty="0" err="1">
                <a:solidFill>
                  <a:srgbClr val="000000"/>
                </a:solidFill>
                <a:effectLst/>
                <a:latin typeface="Aptos Narrow" panose="020B0004020202020204" pitchFamily="34" charset="0"/>
              </a:rPr>
              <a:t>correclation</a:t>
            </a:r>
            <a:r>
              <a:rPr lang="en-US" sz="1800" b="0" i="0" u="none" strike="noStrike" dirty="0">
                <a:solidFill>
                  <a:srgbClr val="000000"/>
                </a:solidFill>
                <a:effectLst/>
                <a:latin typeface="Aptos Narrow" panose="020B0004020202020204" pitchFamily="34" charset="0"/>
              </a:rPr>
              <a:t> between payload and launch success</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p:txBody>
      </p:sp>
      <p:sp>
        <p:nvSpPr>
          <p:cNvPr id="8" name="TextBox 7">
            <a:extLst>
              <a:ext uri="{FF2B5EF4-FFF2-40B4-BE49-F238E27FC236}">
                <a16:creationId xmlns:a16="http://schemas.microsoft.com/office/drawing/2014/main" id="{A1F40ACA-5131-2689-B60A-D47F56BD00C3}"/>
              </a:ext>
            </a:extLst>
          </p:cNvPr>
          <p:cNvSpPr txBox="1"/>
          <p:nvPr/>
        </p:nvSpPr>
        <p:spPr>
          <a:xfrm>
            <a:off x="592853" y="5335675"/>
            <a:ext cx="9495692" cy="369332"/>
          </a:xfrm>
          <a:prstGeom prst="rect">
            <a:avLst/>
          </a:prstGeom>
          <a:noFill/>
        </p:spPr>
        <p:txBody>
          <a:bodyPr wrap="square" rtlCol="0">
            <a:spAutoFit/>
          </a:bodyPr>
          <a:lstStyle/>
          <a:p>
            <a:r>
              <a:rPr lang="en-US" dirty="0"/>
              <a:t>The </a:t>
            </a:r>
            <a:r>
              <a:rPr lang="en-US" dirty="0" err="1"/>
              <a:t>Plotly</a:t>
            </a:r>
            <a:r>
              <a:rPr lang="en-US" dirty="0"/>
              <a:t> Dashboard Worksheet - </a:t>
            </a:r>
            <a:r>
              <a:rPr lang="en-US" sz="1400" dirty="0">
                <a:hlinkClick r:id="rId4"/>
              </a:rPr>
              <a:t>https://github.com/flurpo/IBMspx/blob/main/spacex_dash_app_20240914.ipynb</a:t>
            </a:r>
            <a:endParaRPr lang="en-US" sz="1400"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F39754F6-796F-CA90-1F4A-56052D745BE0}"/>
              </a:ext>
            </a:extLst>
          </p:cNvPr>
          <p:cNvPicPr>
            <a:picLocks noChangeAspect="1"/>
          </p:cNvPicPr>
          <p:nvPr/>
        </p:nvPicPr>
        <p:blipFill>
          <a:blip r:embed="rId4"/>
          <a:stretch>
            <a:fillRect/>
          </a:stretch>
        </p:blipFill>
        <p:spPr>
          <a:xfrm>
            <a:off x="1964257" y="1330344"/>
            <a:ext cx="7222787" cy="4529290"/>
          </a:xfrm>
          <a:prstGeom prst="rect">
            <a:avLst/>
          </a:prstGeom>
        </p:spPr>
      </p:pic>
      <p:sp>
        <p:nvSpPr>
          <p:cNvPr id="7" name="TextBox 6">
            <a:extLst>
              <a:ext uri="{FF2B5EF4-FFF2-40B4-BE49-F238E27FC236}">
                <a16:creationId xmlns:a16="http://schemas.microsoft.com/office/drawing/2014/main" id="{8F6CDDD2-DD39-DF18-147D-A123C534C0C0}"/>
              </a:ext>
            </a:extLst>
          </p:cNvPr>
          <p:cNvSpPr txBox="1"/>
          <p:nvPr/>
        </p:nvSpPr>
        <p:spPr>
          <a:xfrm>
            <a:off x="1964257" y="6192513"/>
            <a:ext cx="7867859" cy="584775"/>
          </a:xfrm>
          <a:prstGeom prst="rect">
            <a:avLst/>
          </a:prstGeom>
          <a:noFill/>
        </p:spPr>
        <p:txBody>
          <a:bodyPr wrap="square" rtlCol="0">
            <a:spAutoFit/>
          </a:bodyPr>
          <a:lstStyle/>
          <a:p>
            <a:r>
              <a:rPr lang="en-US" dirty="0"/>
              <a:t>PDF of </a:t>
            </a:r>
            <a:r>
              <a:rPr lang="en-US" dirty="0" err="1"/>
              <a:t>Plotly</a:t>
            </a:r>
            <a:r>
              <a:rPr lang="en-US" dirty="0"/>
              <a:t> Dashboard - </a:t>
            </a:r>
            <a:r>
              <a:rPr lang="en-US" sz="1400" dirty="0">
                <a:hlinkClick r:id="rId5"/>
              </a:rPr>
              <a:t>https://github.com/flurpo/IBMspx/blob/main/Plotly_spacex_dash_app_20240914.pdf</a:t>
            </a:r>
            <a:endParaRPr lang="en-US" sz="1400" dirty="0"/>
          </a:p>
        </p:txBody>
      </p:sp>
    </p:spTree>
    <p:extLst>
      <p:ext uri="{BB962C8B-B14F-4D97-AF65-F5344CB8AC3E}">
        <p14:creationId xmlns:p14="http://schemas.microsoft.com/office/powerpoint/2010/main" val="79512660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9478" y="1527437"/>
            <a:ext cx="9745589" cy="847237"/>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I built, evaluated, improved, and found the best performing classification model using the following steps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58FBE619-2F7E-ACBC-2CEF-46156C2A8C4B}"/>
              </a:ext>
            </a:extLst>
          </p:cNvPr>
          <p:cNvSpPr txBox="1"/>
          <p:nvPr/>
        </p:nvSpPr>
        <p:spPr>
          <a:xfrm>
            <a:off x="271306" y="2471895"/>
            <a:ext cx="11575702" cy="2308324"/>
          </a:xfrm>
          <a:prstGeom prst="rect">
            <a:avLst/>
          </a:prstGeom>
          <a:noFill/>
        </p:spPr>
        <p:txBody>
          <a:bodyPr wrap="square" rtlCol="0">
            <a:spAutoFit/>
          </a:bodyPr>
          <a:lstStyle/>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confusion matrix plot function</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dataset_part_2.csv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"data"</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dataset_part_3.csv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Training data set and a Testing data set</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LOGISTIC REGRESSION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SUPPORT VECTOR MACHINE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DECISION TREE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KNEIGHBORS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Summary Generator for the resulting data</a:t>
            </a:r>
            <a:r>
              <a:rPr lang="en-US" sz="1600" dirty="0"/>
              <a:t> </a:t>
            </a:r>
          </a:p>
        </p:txBody>
      </p:sp>
      <p:sp>
        <p:nvSpPr>
          <p:cNvPr id="6" name="TextBox 5">
            <a:extLst>
              <a:ext uri="{FF2B5EF4-FFF2-40B4-BE49-F238E27FC236}">
                <a16:creationId xmlns:a16="http://schemas.microsoft.com/office/drawing/2014/main" id="{1ECCE275-BE52-BE5B-6C78-995A85FCBA56}"/>
              </a:ext>
            </a:extLst>
          </p:cNvPr>
          <p:cNvSpPr txBox="1"/>
          <p:nvPr/>
        </p:nvSpPr>
        <p:spPr>
          <a:xfrm>
            <a:off x="770011" y="5205046"/>
            <a:ext cx="9800855" cy="584775"/>
          </a:xfrm>
          <a:prstGeom prst="rect">
            <a:avLst/>
          </a:prstGeom>
          <a:noFill/>
        </p:spPr>
        <p:txBody>
          <a:bodyPr wrap="square" rtlCol="0">
            <a:spAutoFit/>
          </a:bodyPr>
          <a:lstStyle/>
          <a:p>
            <a:r>
              <a:rPr lang="en-US" dirty="0"/>
              <a:t>Predictive Analysis Worksheet - </a:t>
            </a:r>
            <a:r>
              <a:rPr lang="en-US" sz="1400" dirty="0">
                <a:hlinkClick r:id="rId3"/>
              </a:rPr>
              <a:t>https://github.com/flurpo/IBMspx/blob/main/Module4_Spacex_Machine_learning_Prediction.ipynb</a:t>
            </a:r>
            <a:endParaRPr lang="en-US" sz="1400" dirty="0"/>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720168" y="1344004"/>
            <a:ext cx="4796000" cy="463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A3FF4A3C-AB8A-349E-AF6F-8187FCC67410}"/>
              </a:ext>
            </a:extLst>
          </p:cNvPr>
          <p:cNvSpPr txBox="1"/>
          <p:nvPr/>
        </p:nvSpPr>
        <p:spPr>
          <a:xfrm>
            <a:off x="117645" y="1910425"/>
            <a:ext cx="5820932" cy="4750018"/>
          </a:xfrm>
          <a:prstGeom prst="rect">
            <a:avLst/>
          </a:prstGeom>
          <a:noFill/>
        </p:spPr>
        <p:txBody>
          <a:bodyPr wrap="square" rtlCol="0">
            <a:spAutoFit/>
          </a:bodyPr>
          <a:lstStyle/>
          <a:p>
            <a:pPr>
              <a:lnSpc>
                <a:spcPct val="100000"/>
              </a:lnSpc>
              <a:spcBef>
                <a:spcPts val="1400"/>
              </a:spcBef>
            </a:pPr>
            <a:r>
              <a:rPr lang="en-US" sz="1400" u="sng" dirty="0">
                <a:solidFill>
                  <a:schemeClr val="accent3">
                    <a:lumMod val="25000"/>
                  </a:schemeClr>
                </a:solidFill>
                <a:latin typeface="Abadi" panose="020B0604020104020204" pitchFamily="34" charset="0"/>
              </a:rPr>
              <a:t>Summary of SQL Queries</a:t>
            </a:r>
          </a:p>
          <a:p>
            <a:pPr>
              <a:lnSpc>
                <a:spcPct val="100000"/>
              </a:lnSpc>
              <a:spcBef>
                <a:spcPts val="1400"/>
              </a:spcBef>
            </a:pPr>
            <a:endParaRPr lang="en-US" sz="1400" dirty="0">
              <a:latin typeface="Abadi" panose="020B0604020104020204" pitchFamily="34" charset="0"/>
            </a:endParaRPr>
          </a:p>
          <a:p>
            <a:pPr>
              <a:lnSpc>
                <a:spcPts val="1425"/>
              </a:lnSpc>
            </a:pPr>
            <a:r>
              <a:rPr lang="en-US" sz="1400" b="0" dirty="0">
                <a:effectLst/>
                <a:latin typeface="Abadi" panose="020B0604020104020204" pitchFamily="34" charset="0"/>
              </a:rPr>
              <a:t>1: Query for unique launch sites.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2: Query for records with launch sites that start with 'CCA’.</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3: Calculate the total payload mass for NASA (CRS) missions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4: Calculate the average payload mass for booster version F9 v1.1.</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5: Use MIN() to find the earliest successful ground pad landing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6: Query for boosters that succeeded in drone ship landings and had payloads between 4000 and 6000 kg.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7: Count successful, failed, and other mission outcomes.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8: Use a subquery to find the booster version that carried the maximum payload mass.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9: Use SUBSTR() to get month names for landing failures in 2015.</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10: Count and rank landing outcomes in a specific date range.</a:t>
            </a:r>
          </a:p>
          <a:p>
            <a:endParaRPr lang="en-US" dirty="0"/>
          </a:p>
        </p:txBody>
      </p:sp>
      <p:sp>
        <p:nvSpPr>
          <p:cNvPr id="5" name="TextBox 4">
            <a:extLst>
              <a:ext uri="{FF2B5EF4-FFF2-40B4-BE49-F238E27FC236}">
                <a16:creationId xmlns:a16="http://schemas.microsoft.com/office/drawing/2014/main" id="{2124B817-1F26-C34F-498E-D60E28548648}"/>
              </a:ext>
            </a:extLst>
          </p:cNvPr>
          <p:cNvSpPr txBox="1"/>
          <p:nvPr/>
        </p:nvSpPr>
        <p:spPr>
          <a:xfrm>
            <a:off x="6356844" y="1910425"/>
            <a:ext cx="5429872" cy="3780522"/>
          </a:xfrm>
          <a:prstGeom prst="rect">
            <a:avLst/>
          </a:prstGeom>
          <a:noFill/>
        </p:spPr>
        <p:txBody>
          <a:bodyPr wrap="square" rtlCol="0">
            <a:spAutoFit/>
          </a:bodyPr>
          <a:lstStyle/>
          <a:p>
            <a:pPr>
              <a:spcBef>
                <a:spcPts val="1400"/>
              </a:spcBef>
            </a:pPr>
            <a:r>
              <a:rPr lang="en-US" sz="1400" u="sng" dirty="0">
                <a:latin typeface="Abadi" panose="020B0604020104020204" pitchFamily="34" charset="0"/>
              </a:rPr>
              <a:t>Summary of the charts plotted</a:t>
            </a:r>
          </a:p>
          <a:p>
            <a:pPr>
              <a:lnSpc>
                <a:spcPct val="100000"/>
              </a:lnSpc>
              <a:spcBef>
                <a:spcPts val="1400"/>
              </a:spcBef>
            </a:pPr>
            <a:r>
              <a:rPr lang="en-US" sz="1400" dirty="0">
                <a:solidFill>
                  <a:schemeClr val="accent3">
                    <a:lumMod val="25000"/>
                  </a:schemeClr>
                </a:solidFill>
                <a:latin typeface="Abadi"/>
              </a:rPr>
              <a:t>Flight Number vs Payload Mass – to see how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Payload variables would effect the Launch outcome.</a:t>
            </a:r>
          </a:p>
          <a:p>
            <a:pPr>
              <a:lnSpc>
                <a:spcPct val="100000"/>
              </a:lnSpc>
              <a:spcBef>
                <a:spcPts val="1400"/>
              </a:spcBef>
            </a:pPr>
            <a:r>
              <a:rPr lang="en-US" sz="1400" dirty="0">
                <a:solidFill>
                  <a:schemeClr val="accent3">
                    <a:lumMod val="25000"/>
                  </a:schemeClr>
                </a:solidFill>
                <a:latin typeface="Abadi"/>
              </a:rPr>
              <a:t>1.. Flight number vs Launch Site – to see how this relationship would effect the Launch outcome.</a:t>
            </a:r>
          </a:p>
          <a:p>
            <a:pPr>
              <a:lnSpc>
                <a:spcPct val="100000"/>
              </a:lnSpc>
              <a:spcBef>
                <a:spcPts val="1400"/>
              </a:spcBef>
            </a:pPr>
            <a:r>
              <a:rPr lang="en-US" sz="1400" dirty="0">
                <a:solidFill>
                  <a:schemeClr val="accent3">
                    <a:lumMod val="25000"/>
                  </a:schemeClr>
                </a:solidFill>
                <a:latin typeface="Abadi"/>
              </a:rPr>
              <a:t>2.. Visualize the relationship between Payload Mass and Launch Site</a:t>
            </a:r>
          </a:p>
          <a:p>
            <a:pPr>
              <a:lnSpc>
                <a:spcPct val="100000"/>
              </a:lnSpc>
              <a:spcBef>
                <a:spcPts val="1400"/>
              </a:spcBef>
            </a:pPr>
            <a:r>
              <a:rPr lang="en-US" sz="1400" dirty="0">
                <a:solidFill>
                  <a:schemeClr val="accent3">
                    <a:lumMod val="25000"/>
                  </a:schemeClr>
                </a:solidFill>
                <a:latin typeface="Abadi"/>
              </a:rPr>
              <a:t>3.. Visualize the relationship between Success rate and Orbit type</a:t>
            </a:r>
          </a:p>
          <a:p>
            <a:pPr>
              <a:lnSpc>
                <a:spcPct val="100000"/>
              </a:lnSpc>
              <a:spcBef>
                <a:spcPts val="1400"/>
              </a:spcBef>
            </a:pPr>
            <a:r>
              <a:rPr lang="en-US" sz="1400" dirty="0">
                <a:solidFill>
                  <a:schemeClr val="accent3">
                    <a:lumMod val="25000"/>
                  </a:schemeClr>
                </a:solidFill>
                <a:latin typeface="Abadi"/>
              </a:rPr>
              <a:t>4.. Visualize the relationship between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Orbit type</a:t>
            </a:r>
          </a:p>
          <a:p>
            <a:pPr>
              <a:lnSpc>
                <a:spcPct val="100000"/>
              </a:lnSpc>
              <a:spcBef>
                <a:spcPts val="1400"/>
              </a:spcBef>
            </a:pPr>
            <a:r>
              <a:rPr lang="en-US" sz="1400" dirty="0">
                <a:solidFill>
                  <a:schemeClr val="accent3">
                    <a:lumMod val="25000"/>
                  </a:schemeClr>
                </a:solidFill>
                <a:latin typeface="Abadi"/>
              </a:rPr>
              <a:t>5.. Visualize the relationship between Payload Mass and Orbit type</a:t>
            </a:r>
          </a:p>
          <a:p>
            <a:pPr>
              <a:lnSpc>
                <a:spcPct val="100000"/>
              </a:lnSpc>
              <a:spcBef>
                <a:spcPts val="1400"/>
              </a:spcBef>
            </a:pPr>
            <a:r>
              <a:rPr lang="en-US" sz="1400" dirty="0">
                <a:solidFill>
                  <a:schemeClr val="accent3">
                    <a:lumMod val="25000"/>
                  </a:schemeClr>
                </a:solidFill>
                <a:latin typeface="Abadi"/>
              </a:rPr>
              <a:t>6.. Visualize the launch success yearly trend</a:t>
            </a:r>
          </a:p>
          <a:p>
            <a:endParaRPr lang="en-US" dirty="0"/>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E2F7F31-7331-FA40-47DD-5A247B83A03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C4C09A8-E343-AB18-FC2B-5DDC85D42507}"/>
              </a:ext>
            </a:extLst>
          </p:cNvPr>
          <p:cNvSpPr txBox="1">
            <a:spLocks/>
          </p:cNvSpPr>
          <p:nvPr/>
        </p:nvSpPr>
        <p:spPr>
          <a:xfrm>
            <a:off x="829892" y="1439450"/>
            <a:ext cx="7068725" cy="473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18C2EC03-142B-771E-199B-03A0C42C9BDE}"/>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EAAA8C63-3EC0-5601-B6B3-C0E4597692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37DAA88-D392-F8D9-3A4C-CDE6A76E5E2B}"/>
              </a:ext>
            </a:extLst>
          </p:cNvPr>
          <p:cNvPicPr>
            <a:picLocks noChangeAspect="1"/>
          </p:cNvPicPr>
          <p:nvPr/>
        </p:nvPicPr>
        <p:blipFill>
          <a:blip r:embed="rId4"/>
          <a:stretch>
            <a:fillRect/>
          </a:stretch>
        </p:blipFill>
        <p:spPr>
          <a:xfrm>
            <a:off x="477102" y="2094019"/>
            <a:ext cx="6225150" cy="3903688"/>
          </a:xfrm>
          <a:prstGeom prst="rect">
            <a:avLst/>
          </a:prstGeom>
        </p:spPr>
      </p:pic>
      <p:sp>
        <p:nvSpPr>
          <p:cNvPr id="6" name="TextBox 5">
            <a:extLst>
              <a:ext uri="{FF2B5EF4-FFF2-40B4-BE49-F238E27FC236}">
                <a16:creationId xmlns:a16="http://schemas.microsoft.com/office/drawing/2014/main" id="{6E9263AF-78E5-C091-89A9-999B0BF6BBD9}"/>
              </a:ext>
            </a:extLst>
          </p:cNvPr>
          <p:cNvSpPr txBox="1"/>
          <p:nvPr/>
        </p:nvSpPr>
        <p:spPr>
          <a:xfrm>
            <a:off x="1348404" y="6025573"/>
            <a:ext cx="4257650" cy="677108"/>
          </a:xfrm>
          <a:prstGeom prst="rect">
            <a:avLst/>
          </a:prstGeom>
          <a:noFill/>
        </p:spPr>
        <p:txBody>
          <a:bodyPr wrap="square">
            <a:spAutoFit/>
          </a:bodyPr>
          <a:lstStyle/>
          <a:p>
            <a:r>
              <a:rPr lang="en-US" dirty="0"/>
              <a:t>PDF of </a:t>
            </a:r>
            <a:r>
              <a:rPr lang="en-US" dirty="0" err="1"/>
              <a:t>Plotly</a:t>
            </a:r>
            <a:r>
              <a:rPr lang="en-US" dirty="0"/>
              <a:t> Dashboard - </a:t>
            </a:r>
            <a:r>
              <a:rPr lang="en-US" sz="1000" dirty="0">
                <a:hlinkClick r:id="rId5"/>
              </a:rPr>
              <a:t>https://github.com/flurpo/IBMspx/blob/main/Plotly_spacex_dash_app_20240914.pdf</a:t>
            </a:r>
            <a:endParaRPr lang="en-US" sz="1000" dirty="0"/>
          </a:p>
        </p:txBody>
      </p:sp>
      <p:pic>
        <p:nvPicPr>
          <p:cNvPr id="9" name="Picture 8">
            <a:extLst>
              <a:ext uri="{FF2B5EF4-FFF2-40B4-BE49-F238E27FC236}">
                <a16:creationId xmlns:a16="http://schemas.microsoft.com/office/drawing/2014/main" id="{F1381DD7-4E82-39F9-0AB1-9D5B640993C6}"/>
              </a:ext>
            </a:extLst>
          </p:cNvPr>
          <p:cNvPicPr>
            <a:picLocks noChangeAspect="1"/>
          </p:cNvPicPr>
          <p:nvPr/>
        </p:nvPicPr>
        <p:blipFill>
          <a:blip r:embed="rId6"/>
          <a:stretch>
            <a:fillRect/>
          </a:stretch>
        </p:blipFill>
        <p:spPr>
          <a:xfrm>
            <a:off x="6985514" y="2096555"/>
            <a:ext cx="4788036" cy="3321995"/>
          </a:xfrm>
          <a:prstGeom prst="rect">
            <a:avLst/>
          </a:prstGeom>
        </p:spPr>
      </p:pic>
      <p:sp>
        <p:nvSpPr>
          <p:cNvPr id="10" name="TextBox 9">
            <a:extLst>
              <a:ext uri="{FF2B5EF4-FFF2-40B4-BE49-F238E27FC236}">
                <a16:creationId xmlns:a16="http://schemas.microsoft.com/office/drawing/2014/main" id="{5690068E-0899-2133-BF18-7A3CE63B4032}"/>
              </a:ext>
            </a:extLst>
          </p:cNvPr>
          <p:cNvSpPr txBox="1"/>
          <p:nvPr/>
        </p:nvSpPr>
        <p:spPr>
          <a:xfrm>
            <a:off x="7214715" y="6015525"/>
            <a:ext cx="3617407" cy="800219"/>
          </a:xfrm>
          <a:prstGeom prst="rect">
            <a:avLst/>
          </a:prstGeom>
          <a:noFill/>
        </p:spPr>
        <p:txBody>
          <a:bodyPr wrap="square" rtlCol="0">
            <a:spAutoFit/>
          </a:bodyPr>
          <a:lstStyle/>
          <a:p>
            <a:r>
              <a:rPr lang="en-US" dirty="0"/>
              <a:t>Folium App - </a:t>
            </a:r>
            <a:r>
              <a:rPr lang="en-US" sz="1000" dirty="0">
                <a:solidFill>
                  <a:schemeClr val="accent3">
                    <a:lumMod val="25000"/>
                  </a:schemeClr>
                </a:solidFill>
                <a:latin typeface="Abadi" panose="020B0604020104020204" pitchFamily="34" charset="0"/>
                <a:hlinkClick r:id="rId7"/>
              </a:rPr>
              <a:t>https://github.com/flurpo/IBMspx/blob/main/site_map.html</a:t>
            </a:r>
            <a:endParaRPr lang="en-US" sz="10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395487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8F8C3A2-E91F-B655-E87A-CFBA046FBFE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4BECE5A-6A34-E6F5-844D-2A2ADE0B98CA}"/>
              </a:ext>
            </a:extLst>
          </p:cNvPr>
          <p:cNvSpPr txBox="1">
            <a:spLocks/>
          </p:cNvSpPr>
          <p:nvPr/>
        </p:nvSpPr>
        <p:spPr>
          <a:xfrm>
            <a:off x="770011" y="1532812"/>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E5422BDE-C07F-B796-86DB-D217345FE0CE}"/>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6F68BB3C-A9AF-6C5E-3190-F7FF6B6202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B6512E5C-E227-D0E4-6D82-B39C32BF0066}"/>
              </a:ext>
            </a:extLst>
          </p:cNvPr>
          <p:cNvSpPr txBox="1"/>
          <p:nvPr/>
        </p:nvSpPr>
        <p:spPr>
          <a:xfrm>
            <a:off x="223914" y="2424587"/>
            <a:ext cx="11344589" cy="3754874"/>
          </a:xfrm>
          <a:prstGeom prst="rect">
            <a:avLst/>
          </a:prstGeom>
          <a:noFill/>
        </p:spPr>
        <p:txBody>
          <a:bodyPr wrap="square" rtlCol="0">
            <a:spAutoFit/>
          </a:bodyPr>
          <a:lstStyle/>
          <a:p>
            <a:pPr algn="l"/>
            <a:r>
              <a:rPr lang="en-US" sz="1400" b="0" i="0" dirty="0">
                <a:effectLst/>
                <a:latin typeface="Abadi" panose="020B0604020104020204" pitchFamily="34" charset="0"/>
              </a:rPr>
              <a:t>RESULTS:</a:t>
            </a:r>
          </a:p>
          <a:p>
            <a:pPr algn="l"/>
            <a:r>
              <a:rPr lang="en-US" sz="1400" b="0" i="0" dirty="0">
                <a:effectLst/>
                <a:latin typeface="Abadi" panose="020B0604020104020204" pitchFamily="34" charset="0"/>
              </a:rPr>
              <a:t>Calculated Accuracy Results for Logistic Regression tuned </a:t>
            </a:r>
            <a:r>
              <a:rPr lang="en-US" sz="1400" b="0" i="0" dirty="0" err="1">
                <a:effectLst/>
                <a:latin typeface="Abadi" panose="020B0604020104020204" pitchFamily="34" charset="0"/>
              </a:rPr>
              <a:t>hpyerparameters</a:t>
            </a:r>
            <a:r>
              <a:rPr lang="en-US" sz="1400" b="0" i="0" dirty="0">
                <a:effectLst/>
                <a:latin typeface="Abadi" panose="020B0604020104020204" pitchFamily="34" charset="0"/>
              </a:rPr>
              <a:t> :(best parameters) {'C': 0.01, 'penalty': 'l2', 'solver': '</a:t>
            </a:r>
            <a:r>
              <a:rPr lang="en-US" sz="1400" b="0" i="0" dirty="0" err="1">
                <a:effectLst/>
                <a:latin typeface="Abadi" panose="020B0604020104020204" pitchFamily="34" charset="0"/>
              </a:rPr>
              <a:t>lbfgs</a:t>
            </a:r>
            <a:r>
              <a:rPr lang="en-US" sz="1400" b="0" i="0" dirty="0">
                <a:effectLst/>
                <a:latin typeface="Abadi" panose="020B0604020104020204" pitchFamily="34" charset="0"/>
              </a:rPr>
              <a:t>'} accuracy : 0.8464285714285713 Logistic Regression Test Accuracy: 0.8333333333333334 </a:t>
            </a:r>
          </a:p>
          <a:p>
            <a:pPr algn="l"/>
            <a:endParaRPr lang="en-US" sz="1400" dirty="0">
              <a:latin typeface="Abadi" panose="020B0604020104020204" pitchFamily="34" charset="0"/>
            </a:endParaRPr>
          </a:p>
          <a:p>
            <a:pPr algn="l"/>
            <a:r>
              <a:rPr lang="en-US" sz="1400" b="0" i="0" dirty="0">
                <a:effectLst/>
                <a:latin typeface="Abadi" panose="020B0604020104020204" pitchFamily="34" charset="0"/>
              </a:rPr>
              <a:t>Calculated Accuracy Results for Support Vector Machine tuned </a:t>
            </a:r>
            <a:r>
              <a:rPr lang="en-US" sz="1400" b="0" i="0" dirty="0" err="1">
                <a:effectLst/>
                <a:latin typeface="Abadi" panose="020B0604020104020204" pitchFamily="34" charset="0"/>
              </a:rPr>
              <a:t>hpyerparameters</a:t>
            </a:r>
            <a:r>
              <a:rPr lang="en-US" sz="1400" b="0" i="0" dirty="0">
                <a:effectLst/>
                <a:latin typeface="Abadi" panose="020B0604020104020204" pitchFamily="34" charset="0"/>
              </a:rPr>
              <a:t> :(best parameters) {'C': np.float64(1.0), 'gamma': np.float64(0.03162277660168379), 'kernel': 'sigmoid'} accuracy : 0.8482142857142856 Support Vector Machine Test Accuracy: 0.8333333333333334 </a:t>
            </a:r>
          </a:p>
          <a:p>
            <a:pPr algn="l"/>
            <a:endParaRPr lang="en-US" sz="1400" dirty="0">
              <a:latin typeface="Abadi" panose="020B0604020104020204" pitchFamily="34" charset="0"/>
            </a:endParaRPr>
          </a:p>
          <a:p>
            <a:pPr algn="l"/>
            <a:r>
              <a:rPr lang="en-US" sz="1400" b="0" i="0" dirty="0">
                <a:effectLst/>
                <a:latin typeface="Abadi" panose="020B0604020104020204" pitchFamily="34" charset="0"/>
              </a:rPr>
              <a:t>Calculated Accuracy Results for Decision Tree tuned </a:t>
            </a:r>
            <a:r>
              <a:rPr lang="en-US" sz="1400" b="0" i="0" dirty="0" err="1">
                <a:effectLst/>
                <a:latin typeface="Abadi" panose="020B0604020104020204" pitchFamily="34" charset="0"/>
              </a:rPr>
              <a:t>hpyerparameters</a:t>
            </a:r>
            <a:r>
              <a:rPr lang="en-US" sz="1400" b="0" i="0" dirty="0">
                <a:effectLst/>
                <a:latin typeface="Abadi" panose="020B0604020104020204" pitchFamily="34" charset="0"/>
              </a:rPr>
              <a:t> :(best parameters) {'criterion': 'entropy', '</a:t>
            </a:r>
            <a:r>
              <a:rPr lang="en-US" sz="1400" b="0" i="0" dirty="0" err="1">
                <a:effectLst/>
                <a:latin typeface="Abadi" panose="020B0604020104020204" pitchFamily="34" charset="0"/>
              </a:rPr>
              <a:t>max_depth</a:t>
            </a:r>
            <a:r>
              <a:rPr lang="en-US" sz="1400" b="0" i="0" dirty="0">
                <a:effectLst/>
                <a:latin typeface="Abadi" panose="020B0604020104020204" pitchFamily="34" charset="0"/>
              </a:rPr>
              <a:t>': 10, '</a:t>
            </a:r>
            <a:r>
              <a:rPr lang="en-US" sz="1400" b="0" i="0" dirty="0" err="1">
                <a:effectLst/>
                <a:latin typeface="Abadi" panose="020B0604020104020204" pitchFamily="34" charset="0"/>
              </a:rPr>
              <a:t>max_features</a:t>
            </a:r>
            <a:r>
              <a:rPr lang="en-US" sz="1400" b="0" i="0" dirty="0">
                <a:effectLst/>
                <a:latin typeface="Abadi" panose="020B0604020104020204" pitchFamily="34" charset="0"/>
              </a:rPr>
              <a:t>': 'sqrt', '</a:t>
            </a:r>
            <a:r>
              <a:rPr lang="en-US" sz="1400" b="0" i="0" dirty="0" err="1">
                <a:effectLst/>
                <a:latin typeface="Abadi" panose="020B0604020104020204" pitchFamily="34" charset="0"/>
              </a:rPr>
              <a:t>min_samples_leaf</a:t>
            </a:r>
            <a:r>
              <a:rPr lang="en-US" sz="1400" b="0" i="0" dirty="0">
                <a:effectLst/>
                <a:latin typeface="Abadi" panose="020B0604020104020204" pitchFamily="34" charset="0"/>
              </a:rPr>
              <a:t>': 2, '</a:t>
            </a:r>
            <a:r>
              <a:rPr lang="en-US" sz="1400" b="0" i="0" dirty="0" err="1">
                <a:effectLst/>
                <a:latin typeface="Abadi" panose="020B0604020104020204" pitchFamily="34" charset="0"/>
              </a:rPr>
              <a:t>min_samples_split</a:t>
            </a:r>
            <a:r>
              <a:rPr lang="en-US" sz="1400" b="0" i="0" dirty="0">
                <a:effectLst/>
                <a:latin typeface="Abadi" panose="020B0604020104020204" pitchFamily="34" charset="0"/>
              </a:rPr>
              <a:t>': 10, 'splitter': 'random'} accuracy : 0.8767857142857143 Decision Tree Test Accuracy: 0.8333333333333334 removed 'auto' from '</a:t>
            </a:r>
            <a:r>
              <a:rPr lang="en-US" sz="1400" b="0" i="0" dirty="0" err="1">
                <a:effectLst/>
                <a:latin typeface="Abadi" panose="020B0604020104020204" pitchFamily="34" charset="0"/>
              </a:rPr>
              <a:t>max_features</a:t>
            </a:r>
            <a:r>
              <a:rPr lang="en-US" sz="1400" b="0" i="0" dirty="0">
                <a:effectLst/>
                <a:latin typeface="Abadi" panose="020B0604020104020204" pitchFamily="34" charset="0"/>
              </a:rPr>
              <a:t>' in parameters - not a valid option in </a:t>
            </a:r>
            <a:r>
              <a:rPr lang="en-US" sz="1400" b="0" i="0" dirty="0" err="1">
                <a:effectLst/>
                <a:latin typeface="Abadi" panose="020B0604020104020204" pitchFamily="34" charset="0"/>
              </a:rPr>
              <a:t>DecisionTreeClassifier</a:t>
            </a:r>
            <a:endParaRPr lang="en-US" sz="1400" b="0" i="0" dirty="0">
              <a:effectLst/>
              <a:latin typeface="Abadi" panose="020B0604020104020204" pitchFamily="34" charset="0"/>
            </a:endParaRPr>
          </a:p>
          <a:p>
            <a:pPr algn="l"/>
            <a:endParaRPr lang="en-US" sz="1400" dirty="0">
              <a:latin typeface="Abadi" panose="020B0604020104020204" pitchFamily="34" charset="0"/>
            </a:endParaRPr>
          </a:p>
          <a:p>
            <a:pPr algn="l"/>
            <a:r>
              <a:rPr lang="en-US" sz="1400" b="0" i="0" dirty="0">
                <a:effectLst/>
                <a:latin typeface="Abadi" panose="020B0604020104020204" pitchFamily="34" charset="0"/>
              </a:rPr>
              <a:t>Calculated Accuracy Results for K-Nearest Neighbors tuned </a:t>
            </a:r>
            <a:r>
              <a:rPr lang="en-US" sz="1400" b="0" i="0" dirty="0" err="1">
                <a:effectLst/>
                <a:latin typeface="Abadi" panose="020B0604020104020204" pitchFamily="34" charset="0"/>
              </a:rPr>
              <a:t>hpyerparameters</a:t>
            </a:r>
            <a:r>
              <a:rPr lang="en-US" sz="1400" b="0" i="0" dirty="0">
                <a:effectLst/>
                <a:latin typeface="Abadi" panose="020B0604020104020204" pitchFamily="34" charset="0"/>
              </a:rPr>
              <a:t> :(best parameters) {'algorithm': 'auto', '</a:t>
            </a:r>
            <a:r>
              <a:rPr lang="en-US" sz="1400" b="0" i="0" dirty="0" err="1">
                <a:effectLst/>
                <a:latin typeface="Abadi" panose="020B0604020104020204" pitchFamily="34" charset="0"/>
              </a:rPr>
              <a:t>n_neighbors</a:t>
            </a:r>
            <a:r>
              <a:rPr lang="en-US" sz="1400" b="0" i="0" dirty="0">
                <a:effectLst/>
                <a:latin typeface="Abadi" panose="020B0604020104020204" pitchFamily="34" charset="0"/>
              </a:rPr>
              <a:t>': 10, 'p': 1} accuracy : 0.8482142857142858 K-Nearest Neighbors Test Accuracy: 0.8333333333333334...</a:t>
            </a:r>
          </a:p>
          <a:p>
            <a:pPr algn="l"/>
            <a:endParaRPr lang="en-US" sz="1400" b="0" i="0" dirty="0">
              <a:effectLst/>
              <a:latin typeface="Abadi" panose="020B0604020104020204" pitchFamily="34" charset="0"/>
            </a:endParaRPr>
          </a:p>
          <a:p>
            <a:r>
              <a:rPr lang="en-US" sz="1400" b="0" i="0" dirty="0">
                <a:effectLst/>
                <a:latin typeface="Abadi" panose="020B0604020104020204" pitchFamily="34" charset="0"/>
              </a:rPr>
              <a:t>CONCLUSION: The Cross-</a:t>
            </a:r>
            <a:r>
              <a:rPr lang="en-US" sz="1400" b="0" i="0" dirty="0" err="1">
                <a:effectLst/>
                <a:latin typeface="Abadi" panose="020B0604020104020204" pitchFamily="34" charset="0"/>
              </a:rPr>
              <a:t>validataion</a:t>
            </a:r>
            <a:r>
              <a:rPr lang="en-US" sz="1400" b="0" i="0" dirty="0">
                <a:effectLst/>
                <a:latin typeface="Abadi" panose="020B0604020104020204" pitchFamily="34" charset="0"/>
              </a:rPr>
              <a:t> results (</a:t>
            </a:r>
            <a:r>
              <a:rPr lang="en-US" sz="1400" b="0" i="0" dirty="0" err="1">
                <a:effectLst/>
                <a:latin typeface="Abadi" panose="020B0604020104020204" pitchFamily="34" charset="0"/>
              </a:rPr>
              <a:t>GridSearchCV</a:t>
            </a:r>
            <a:r>
              <a:rPr lang="en-US" sz="1400" b="0" i="0" dirty="0">
                <a:effectLst/>
                <a:latin typeface="Abadi" panose="020B0604020104020204" pitchFamily="34" charset="0"/>
              </a:rPr>
              <a:t>) should be considered as this is the best performer on the dataset. Based on that weight I would choose the DECISION TREE CLASSIFIER as the best </a:t>
            </a:r>
            <a:r>
              <a:rPr lang="en-US" sz="1400" b="0" i="0" dirty="0" err="1">
                <a:effectLst/>
                <a:latin typeface="Abadi" panose="020B0604020104020204" pitchFamily="34" charset="0"/>
              </a:rPr>
              <a:t>perfromer</a:t>
            </a:r>
            <a:r>
              <a:rPr lang="en-US" sz="1400" b="0" i="0" dirty="0">
                <a:effectLst/>
                <a:latin typeface="Abadi" panose="020B0604020104020204" pitchFamily="34" charset="0"/>
              </a:rPr>
              <a:t> as it has the highest </a:t>
            </a:r>
            <a:r>
              <a:rPr lang="en-US" sz="1400" b="0" i="0" dirty="0" err="1">
                <a:effectLst/>
                <a:latin typeface="Abadi" panose="020B0604020104020204" pitchFamily="34" charset="0"/>
              </a:rPr>
              <a:t>GridSearchCV</a:t>
            </a:r>
            <a:r>
              <a:rPr lang="en-US" sz="1400" b="0" i="0" dirty="0">
                <a:effectLst/>
                <a:latin typeface="Abadi" panose="020B0604020104020204" pitchFamily="34" charset="0"/>
              </a:rPr>
              <a:t> result! accuracy : 0.8875</a:t>
            </a:r>
            <a:endParaRPr lang="en-US" sz="1400" dirty="0">
              <a:latin typeface="Abadi" panose="020B0604020104020204" pitchFamily="34" charset="0"/>
            </a:endParaRPr>
          </a:p>
        </p:txBody>
      </p:sp>
    </p:spTree>
    <p:extLst>
      <p:ext uri="{BB962C8B-B14F-4D97-AF65-F5344CB8AC3E}">
        <p14:creationId xmlns:p14="http://schemas.microsoft.com/office/powerpoint/2010/main" val="345558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439ECA4-D361-355F-B0E3-7CCC24C76DC9}"/>
              </a:ext>
            </a:extLst>
          </p:cNvPr>
          <p:cNvPicPr>
            <a:picLocks noChangeAspect="1"/>
          </p:cNvPicPr>
          <p:nvPr/>
        </p:nvPicPr>
        <p:blipFill>
          <a:blip r:embed="rId3"/>
          <a:stretch>
            <a:fillRect/>
          </a:stretch>
        </p:blipFill>
        <p:spPr>
          <a:xfrm>
            <a:off x="532145" y="1304542"/>
            <a:ext cx="9982200" cy="4876800"/>
          </a:xfrm>
          <a:prstGeom prst="rect">
            <a:avLst/>
          </a:prstGeom>
        </p:spPr>
      </p:pic>
      <p:sp>
        <p:nvSpPr>
          <p:cNvPr id="8" name="TextBox 7">
            <a:extLst>
              <a:ext uri="{FF2B5EF4-FFF2-40B4-BE49-F238E27FC236}">
                <a16:creationId xmlns:a16="http://schemas.microsoft.com/office/drawing/2014/main" id="{9C074376-EF87-C4F2-8E83-DF36B34AC52C}"/>
              </a:ext>
            </a:extLst>
          </p:cNvPr>
          <p:cNvSpPr txBox="1"/>
          <p:nvPr/>
        </p:nvSpPr>
        <p:spPr>
          <a:xfrm>
            <a:off x="428730" y="6211879"/>
            <a:ext cx="10189029" cy="523220"/>
          </a:xfrm>
          <a:prstGeom prst="rect">
            <a:avLst/>
          </a:prstGeom>
          <a:noFill/>
        </p:spPr>
        <p:txBody>
          <a:bodyPr wrap="square">
            <a:spAutoFit/>
          </a:bodyPr>
          <a:lstStyle/>
          <a:p>
            <a:r>
              <a:rPr lang="en-US" sz="1400" dirty="0"/>
              <a:t>I see that flight#25-42 majority moved from Launch Site SLC40 to Site LC 39A.  I see class 0 and 1 </a:t>
            </a:r>
            <a:r>
              <a:rPr lang="en-US" sz="1400" dirty="0" err="1"/>
              <a:t>interdispersed</a:t>
            </a:r>
            <a:r>
              <a:rPr lang="en-US" sz="1400" dirty="0"/>
              <a:t>.  I see the Majority of Launches occur at CCAFS SLC 40</a:t>
            </a:r>
          </a:p>
        </p:txBody>
      </p:sp>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EB4B07D-86B4-68CD-E912-0A90B13DA62D}"/>
              </a:ext>
            </a:extLst>
          </p:cNvPr>
          <p:cNvPicPr>
            <a:picLocks noChangeAspect="1"/>
          </p:cNvPicPr>
          <p:nvPr/>
        </p:nvPicPr>
        <p:blipFill>
          <a:blip r:embed="rId3"/>
          <a:stretch>
            <a:fillRect/>
          </a:stretch>
        </p:blipFill>
        <p:spPr>
          <a:xfrm>
            <a:off x="770010" y="1590183"/>
            <a:ext cx="7228477" cy="4476750"/>
          </a:xfrm>
          <a:prstGeom prst="rect">
            <a:avLst/>
          </a:prstGeom>
        </p:spPr>
      </p:pic>
      <p:sp>
        <p:nvSpPr>
          <p:cNvPr id="7" name="TextBox 6">
            <a:extLst>
              <a:ext uri="{FF2B5EF4-FFF2-40B4-BE49-F238E27FC236}">
                <a16:creationId xmlns:a16="http://schemas.microsoft.com/office/drawing/2014/main" id="{284262E8-DEC8-30CB-CBD2-CE3ADC079483}"/>
              </a:ext>
            </a:extLst>
          </p:cNvPr>
          <p:cNvSpPr txBox="1"/>
          <p:nvPr/>
        </p:nvSpPr>
        <p:spPr>
          <a:xfrm>
            <a:off x="7898004" y="4029390"/>
            <a:ext cx="3647552"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most launches occur at CCAFS SLC 40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least and lowest payload launches occur at VAFB SLC 4E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 see the heaviest launch failure at KSC LC 39A</a:t>
            </a:r>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9ECA51C-CAAA-6A2E-E4FF-1E6D1E46F5FF}"/>
              </a:ext>
            </a:extLst>
          </p:cNvPr>
          <p:cNvPicPr>
            <a:picLocks noChangeAspect="1"/>
          </p:cNvPicPr>
          <p:nvPr/>
        </p:nvPicPr>
        <p:blipFill>
          <a:blip r:embed="rId3"/>
          <a:stretch>
            <a:fillRect/>
          </a:stretch>
        </p:blipFill>
        <p:spPr>
          <a:xfrm>
            <a:off x="340963" y="1472623"/>
            <a:ext cx="5400675" cy="4552950"/>
          </a:xfrm>
          <a:prstGeom prst="rect">
            <a:avLst/>
          </a:prstGeom>
        </p:spPr>
      </p:pic>
      <p:pic>
        <p:nvPicPr>
          <p:cNvPr id="4098" name="Picture 2" descr="Satelites orbiting Earth">
            <a:extLst>
              <a:ext uri="{FF2B5EF4-FFF2-40B4-BE49-F238E27FC236}">
                <a16:creationId xmlns:a16="http://schemas.microsoft.com/office/drawing/2014/main" id="{B1273E20-BB32-73E0-9BAF-7B1AC8124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289" y="1472623"/>
            <a:ext cx="5522965" cy="31066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ABA0C4-BF06-7206-C2CB-982B6EA0EBF6}"/>
              </a:ext>
            </a:extLst>
          </p:cNvPr>
          <p:cNvSpPr txBox="1"/>
          <p:nvPr/>
        </p:nvSpPr>
        <p:spPr>
          <a:xfrm>
            <a:off x="5953289" y="4803112"/>
            <a:ext cx="5094515" cy="1785104"/>
          </a:xfrm>
          <a:prstGeom prst="rect">
            <a:avLst/>
          </a:prstGeom>
          <a:noFill/>
        </p:spPr>
        <p:txBody>
          <a:bodyPr wrap="square" rtlCol="0">
            <a:spAutoFit/>
          </a:bodyPr>
          <a:lstStyle/>
          <a:p>
            <a:pPr marL="285750" indent="-285750">
              <a:buFont typeface="Arial" panose="020B0604020202020204" pitchFamily="34" charset="0"/>
              <a:buChar char="•"/>
            </a:pPr>
            <a:r>
              <a:rPr lang="en-US" dirty="0"/>
              <a:t>ES-L1 </a:t>
            </a:r>
            <a:r>
              <a:rPr lang="en-US" sz="1000" dirty="0"/>
              <a:t>(</a:t>
            </a:r>
            <a:r>
              <a:rPr lang="en-US" sz="1000" b="0" i="0" dirty="0">
                <a:effectLst/>
                <a:latin typeface="__fkGroteskNeue_598ab8"/>
              </a:rPr>
              <a:t>Earth-Sun Lagrange point 1)</a:t>
            </a:r>
            <a:r>
              <a:rPr lang="en-US" sz="1000" dirty="0"/>
              <a:t>, </a:t>
            </a:r>
            <a:r>
              <a:rPr lang="en-US" sz="1400" dirty="0"/>
              <a:t>GEO, HEO and </a:t>
            </a:r>
            <a:r>
              <a:rPr lang="en-US" sz="1000" dirty="0"/>
              <a:t>SSO (</a:t>
            </a:r>
            <a:r>
              <a:rPr lang="en-US" sz="1000" b="0" i="0" dirty="0">
                <a:effectLst/>
                <a:latin typeface="__fkGroteskNeue_598ab8"/>
              </a:rPr>
              <a:t>Sun-Synchronous Orbit)</a:t>
            </a:r>
            <a:r>
              <a:rPr lang="en-US" sz="1000" dirty="0"/>
              <a:t> </a:t>
            </a:r>
            <a:r>
              <a:rPr lang="en-US" sz="1400" dirty="0"/>
              <a:t>have perfect launch records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GTO</a:t>
            </a:r>
            <a:r>
              <a:rPr lang="en-US" sz="1000" dirty="0"/>
              <a:t>(</a:t>
            </a:r>
            <a:r>
              <a:rPr lang="en-US" sz="1000" b="0" i="0" dirty="0">
                <a:effectLst/>
                <a:latin typeface="__fkGroteskNeue_598ab8"/>
              </a:rPr>
              <a:t>Geostationary Transfer Orbit)</a:t>
            </a:r>
            <a:r>
              <a:rPr lang="en-US" sz="1000" dirty="0"/>
              <a:t> </a:t>
            </a:r>
            <a:r>
              <a:rPr lang="en-US" sz="1400" dirty="0"/>
              <a:t>is associated with the lowest launch success rate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 launch data in this analysis for SO</a:t>
            </a:r>
          </a:p>
        </p:txBody>
      </p:sp>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650A363-27A6-5002-77B9-64D9A4B89E4D}"/>
              </a:ext>
            </a:extLst>
          </p:cNvPr>
          <p:cNvPicPr>
            <a:picLocks noChangeAspect="1"/>
          </p:cNvPicPr>
          <p:nvPr/>
        </p:nvPicPr>
        <p:blipFill>
          <a:blip r:embed="rId3"/>
          <a:stretch>
            <a:fillRect/>
          </a:stretch>
        </p:blipFill>
        <p:spPr>
          <a:xfrm>
            <a:off x="734028" y="1794624"/>
            <a:ext cx="5144258" cy="4007941"/>
          </a:xfrm>
          <a:prstGeom prst="rect">
            <a:avLst/>
          </a:prstGeom>
        </p:spPr>
      </p:pic>
      <p:sp>
        <p:nvSpPr>
          <p:cNvPr id="7" name="TextBox 6">
            <a:extLst>
              <a:ext uri="{FF2B5EF4-FFF2-40B4-BE49-F238E27FC236}">
                <a16:creationId xmlns:a16="http://schemas.microsoft.com/office/drawing/2014/main" id="{9F215006-4824-16DF-1CBC-81556FD7188B}"/>
              </a:ext>
            </a:extLst>
          </p:cNvPr>
          <p:cNvSpPr txBox="1"/>
          <p:nvPr/>
        </p:nvSpPr>
        <p:spPr>
          <a:xfrm>
            <a:off x="6461090" y="3054699"/>
            <a:ext cx="468253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Most of the Early Flights (&lt;20) involved launch failures.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of the later Flights (&gt;60) where associated with VLEO </a:t>
            </a:r>
            <a:r>
              <a:rPr lang="en-US" sz="1000" dirty="0"/>
              <a:t>(very low earth orbit)</a:t>
            </a:r>
          </a:p>
          <a:p>
            <a:endParaRPr lang="en-US" dirty="0"/>
          </a:p>
          <a:p>
            <a:endParaRPr lang="en-US" dirty="0"/>
          </a:p>
        </p:txBody>
      </p:sp>
      <p:sp>
        <p:nvSpPr>
          <p:cNvPr id="9" name="TextBox 8">
            <a:extLst>
              <a:ext uri="{FF2B5EF4-FFF2-40B4-BE49-F238E27FC236}">
                <a16:creationId xmlns:a16="http://schemas.microsoft.com/office/drawing/2014/main" id="{B07FE288-93F0-C7B2-DE30-E2BF3334EBAB}"/>
              </a:ext>
            </a:extLst>
          </p:cNvPr>
          <p:cNvSpPr txBox="1"/>
          <p:nvPr/>
        </p:nvSpPr>
        <p:spPr>
          <a:xfrm>
            <a:off x="178607" y="6040985"/>
            <a:ext cx="10301824" cy="452688"/>
          </a:xfrm>
          <a:prstGeom prst="rect">
            <a:avLst/>
          </a:prstGeom>
          <a:noFill/>
        </p:spPr>
        <p:txBody>
          <a:bodyPr wrap="square">
            <a:spAutoFit/>
          </a:bodyPr>
          <a:lstStyle/>
          <a:p>
            <a:pPr>
              <a:lnSpc>
                <a:spcPts val="1425"/>
              </a:lnSpc>
            </a:pPr>
            <a:r>
              <a:rPr lang="en-US" sz="1400" b="0" dirty="0">
                <a:effectLst/>
                <a:latin typeface="Consolas" panose="020B0609020204030204" pitchFamily="49" charset="0"/>
              </a:rPr>
              <a:t>You can observe that in the LEO orbit, success seems to be related to the number of flights. 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22688AC-C669-270A-580C-E31882972939}"/>
              </a:ext>
            </a:extLst>
          </p:cNvPr>
          <p:cNvPicPr>
            <a:picLocks noChangeAspect="1"/>
          </p:cNvPicPr>
          <p:nvPr/>
        </p:nvPicPr>
        <p:blipFill>
          <a:blip r:embed="rId3"/>
          <a:stretch>
            <a:fillRect/>
          </a:stretch>
        </p:blipFill>
        <p:spPr>
          <a:xfrm>
            <a:off x="1369458" y="1597071"/>
            <a:ext cx="5972175" cy="4476750"/>
          </a:xfrm>
          <a:prstGeom prst="rect">
            <a:avLst/>
          </a:prstGeom>
        </p:spPr>
      </p:pic>
      <p:sp>
        <p:nvSpPr>
          <p:cNvPr id="10" name="TextBox 9">
            <a:extLst>
              <a:ext uri="{FF2B5EF4-FFF2-40B4-BE49-F238E27FC236}">
                <a16:creationId xmlns:a16="http://schemas.microsoft.com/office/drawing/2014/main" id="{653BFAAD-6425-F87D-1C21-B12D8814D043}"/>
              </a:ext>
            </a:extLst>
          </p:cNvPr>
          <p:cNvSpPr txBox="1"/>
          <p:nvPr/>
        </p:nvSpPr>
        <p:spPr>
          <a:xfrm>
            <a:off x="7341633" y="3731023"/>
            <a:ext cx="3943978" cy="1529906"/>
          </a:xfrm>
          <a:prstGeom prst="rect">
            <a:avLst/>
          </a:prstGeom>
          <a:noFill/>
        </p:spPr>
        <p:txBody>
          <a:bodyPr wrap="square">
            <a:spAutoFit/>
          </a:bodyPr>
          <a:lstStyle/>
          <a:p>
            <a:pPr marL="285750" indent="-285750">
              <a:lnSpc>
                <a:spcPts val="1425"/>
              </a:lnSpc>
              <a:buFont typeface="Arial" panose="020B0604020202020204" pitchFamily="34" charset="0"/>
              <a:buChar char="•"/>
            </a:pPr>
            <a:r>
              <a:rPr lang="en-US" sz="1400" b="0" dirty="0">
                <a:effectLst/>
                <a:latin typeface="Consolas" panose="020B0609020204030204" pitchFamily="49" charset="0"/>
              </a:rPr>
              <a:t>With heavy payloads the successful landing or positive landing rate are more for </a:t>
            </a:r>
            <a:r>
              <a:rPr lang="en-US" sz="1400" b="0" dirty="0" err="1">
                <a:effectLst/>
                <a:latin typeface="Consolas" panose="020B0609020204030204" pitchFamily="49" charset="0"/>
              </a:rPr>
              <a:t>Polar,LEO</a:t>
            </a:r>
            <a:r>
              <a:rPr lang="en-US" sz="1400" b="0" dirty="0">
                <a:effectLst/>
                <a:latin typeface="Consolas" panose="020B0609020204030204" pitchFamily="49" charset="0"/>
              </a:rPr>
              <a:t> and ISS.</a:t>
            </a:r>
          </a:p>
          <a:p>
            <a:pPr marL="285750" indent="-285750">
              <a:lnSpc>
                <a:spcPts val="1425"/>
              </a:lnSpc>
              <a:buFont typeface="Arial" panose="020B0604020202020204" pitchFamily="34" charset="0"/>
              <a:buChar char="•"/>
            </a:pPr>
            <a:br>
              <a:rPr lang="en-US" sz="1400" b="0" dirty="0">
                <a:effectLst/>
                <a:latin typeface="Consolas" panose="020B0609020204030204" pitchFamily="49" charset="0"/>
              </a:rPr>
            </a:br>
            <a:r>
              <a:rPr lang="en-US" sz="1400" b="0" dirty="0">
                <a:effectLst/>
                <a:latin typeface="Consolas" panose="020B0609020204030204" pitchFamily="49" charset="0"/>
              </a:rPr>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5CCB0A1-082F-BFCF-366C-B7F2222A44C1}"/>
              </a:ext>
            </a:extLst>
          </p:cNvPr>
          <p:cNvPicPr>
            <a:picLocks noChangeAspect="1"/>
          </p:cNvPicPr>
          <p:nvPr/>
        </p:nvPicPr>
        <p:blipFill>
          <a:blip r:embed="rId3"/>
          <a:stretch>
            <a:fillRect/>
          </a:stretch>
        </p:blipFill>
        <p:spPr>
          <a:xfrm>
            <a:off x="853429" y="1691698"/>
            <a:ext cx="5400675" cy="4333875"/>
          </a:xfrm>
          <a:prstGeom prst="rect">
            <a:avLst/>
          </a:prstGeom>
        </p:spPr>
      </p:pic>
      <p:sp>
        <p:nvSpPr>
          <p:cNvPr id="8" name="TextBox 7">
            <a:extLst>
              <a:ext uri="{FF2B5EF4-FFF2-40B4-BE49-F238E27FC236}">
                <a16:creationId xmlns:a16="http://schemas.microsoft.com/office/drawing/2014/main" id="{4334069E-349E-A6FC-56FD-BAB315C25941}"/>
              </a:ext>
            </a:extLst>
          </p:cNvPr>
          <p:cNvSpPr txBox="1"/>
          <p:nvPr/>
        </p:nvSpPr>
        <p:spPr>
          <a:xfrm>
            <a:off x="6836909" y="3005351"/>
            <a:ext cx="4186133" cy="646331"/>
          </a:xfrm>
          <a:prstGeom prst="rect">
            <a:avLst/>
          </a:prstGeom>
          <a:noFill/>
        </p:spPr>
        <p:txBody>
          <a:bodyPr wrap="square">
            <a:spAutoFit/>
          </a:bodyPr>
          <a:lstStyle/>
          <a:p>
            <a:r>
              <a:rPr lang="en-US" dirty="0"/>
              <a:t>you can observe that the </a:t>
            </a:r>
            <a:r>
              <a:rPr lang="en-US" dirty="0" err="1"/>
              <a:t>sucess</a:t>
            </a:r>
            <a:r>
              <a:rPr lang="en-US" dirty="0"/>
              <a:t>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84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600" b="0" i="0" dirty="0">
                <a:effectLst/>
                <a:latin typeface="Consolas" panose="020B0609020204030204" pitchFamily="49" charset="0"/>
              </a:rPr>
              <a:t>[('CCAFS LC-40',), ('VAFB SLC-4E',), ('KSC LC-39A',), ('CCAFS SLC-40',)]</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a:extLst>
              <a:ext uri="{FF2B5EF4-FFF2-40B4-BE49-F238E27FC236}">
                <a16:creationId xmlns:a16="http://schemas.microsoft.com/office/drawing/2014/main" id="{3A0469CA-5E7A-DEC9-FCC2-D5A09242467E}"/>
              </a:ext>
            </a:extLst>
          </p:cNvPr>
          <p:cNvSpPr txBox="1"/>
          <p:nvPr/>
        </p:nvSpPr>
        <p:spPr>
          <a:xfrm>
            <a:off x="844062" y="3261517"/>
            <a:ext cx="11166570" cy="646331"/>
          </a:xfrm>
          <a:prstGeom prst="rect">
            <a:avLst/>
          </a:prstGeom>
          <a:noFill/>
        </p:spPr>
        <p:txBody>
          <a:bodyPr wrap="square" rtlCol="0">
            <a:spAutoFit/>
          </a:bodyPr>
          <a:lstStyle/>
          <a:p>
            <a:r>
              <a:rPr lang="en-US" b="0" dirty="0">
                <a:effectLst/>
                <a:latin typeface="Consolas" panose="020B0609020204030204" pitchFamily="49" charset="0"/>
              </a:rPr>
              <a:t>CALCULATED BY Select DISTINCT </a:t>
            </a:r>
            <a:r>
              <a:rPr lang="en-US" b="0" dirty="0" err="1">
                <a:effectLst/>
                <a:latin typeface="Consolas" panose="020B0609020204030204" pitchFamily="49" charset="0"/>
              </a:rPr>
              <a:t>Launch_Site</a:t>
            </a:r>
            <a:r>
              <a:rPr lang="en-US"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276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3C125A51-1413-8A52-BE5E-286992E6A4F4}"/>
              </a:ext>
            </a:extLst>
          </p:cNvPr>
          <p:cNvSpPr txBox="1"/>
          <p:nvPr/>
        </p:nvSpPr>
        <p:spPr>
          <a:xfrm>
            <a:off x="285178" y="2719758"/>
            <a:ext cx="9974189" cy="1600438"/>
          </a:xfrm>
          <a:prstGeom prst="rect">
            <a:avLst/>
          </a:prstGeom>
          <a:noFill/>
        </p:spPr>
        <p:txBody>
          <a:bodyPr wrap="square">
            <a:spAutoFit/>
          </a:bodyPr>
          <a:lstStyle/>
          <a:p>
            <a:r>
              <a:rPr lang="en-US" sz="1400" dirty="0"/>
              <a:t>('2010-06-04', '18:45:00', 'F9 v1.0  B0003', 'CCAFS LC-40', 'Dragon Spacecraft Qualification Unit', 0, 'LEO', 'SpaceX', 'Success', 'Failure (parachute)’)</a:t>
            </a:r>
          </a:p>
          <a:p>
            <a:r>
              <a:rPr lang="en-US" sz="1400" dirty="0"/>
              <a:t>('2010-12-08', '15:43:00', 'F9 v1.0  B0004', 'CCAFS LC-40', 'Dragon demo flight C1, two CubeSats, barrel of </a:t>
            </a:r>
            <a:r>
              <a:rPr lang="en-US" sz="1400" dirty="0" err="1"/>
              <a:t>Brouere</a:t>
            </a:r>
            <a:r>
              <a:rPr lang="en-US" sz="1400" dirty="0"/>
              <a:t> cheese', 0, 'LEO (ISS)', 'NASA (COTS) NRO', 'Success', 'Failure (parachute)’)</a:t>
            </a:r>
          </a:p>
          <a:p>
            <a:r>
              <a:rPr lang="en-US" sz="1400" dirty="0"/>
              <a:t>('2012-05-22', '7:44:00', 'F9 v1.0  B0005', 'CCAFS LC-40', 'Dragon demo flight C2', 525, 'LEO (ISS)', 'NASA (COTS)', 'Success', 'No attempt’)</a:t>
            </a:r>
          </a:p>
          <a:p>
            <a:r>
              <a:rPr lang="en-US" sz="1400" dirty="0"/>
              <a:t>('2012-10-08', '0:35:00', 'F9 v1.0  B0006', 'CCAFS LC-40', 'SpaceX CRS-1', 500, 'LEO (ISS)', 'NASA (CRS)', 'Success', 'No attempt’)</a:t>
            </a:r>
          </a:p>
          <a:p>
            <a:r>
              <a:rPr lang="en-US" sz="1400" dirty="0"/>
              <a:t>('2013-03-01', '15:10:00', 'F9 v1.0  B0007', 'CCAFS LC-40', 'SpaceX CRS-2', 677, 'LEO (ISS)', 'NASA (CRS)', 'Success', 'No attempt')</a:t>
            </a:r>
          </a:p>
        </p:txBody>
      </p:sp>
      <p:sp>
        <p:nvSpPr>
          <p:cNvPr id="7" name="TextBox 6">
            <a:extLst>
              <a:ext uri="{FF2B5EF4-FFF2-40B4-BE49-F238E27FC236}">
                <a16:creationId xmlns:a16="http://schemas.microsoft.com/office/drawing/2014/main" id="{5931CF12-5217-A6AF-A88F-4A7EA1C622C9}"/>
              </a:ext>
            </a:extLst>
          </p:cNvPr>
          <p:cNvSpPr txBox="1"/>
          <p:nvPr/>
        </p:nvSpPr>
        <p:spPr>
          <a:xfrm>
            <a:off x="140677" y="4625774"/>
            <a:ext cx="11662312" cy="646331"/>
          </a:xfrm>
          <a:prstGeom prst="rect">
            <a:avLst/>
          </a:prstGeom>
          <a:noFill/>
        </p:spPr>
        <p:txBody>
          <a:bodyPr wrap="square" rtlCol="0">
            <a:spAutoFit/>
          </a:bodyPr>
          <a:lstStyle/>
          <a:p>
            <a:r>
              <a:rPr lang="en-US" b="0" dirty="0">
                <a:effectLst/>
                <a:latin typeface="Consolas" panose="020B0609020204030204" pitchFamily="49" charset="0"/>
              </a:rPr>
              <a:t>CALCULATED BY SELECTING * FROM SPACEXTABLE WHERE </a:t>
            </a:r>
            <a:r>
              <a:rPr lang="en-US" b="0" dirty="0" err="1">
                <a:effectLst/>
                <a:latin typeface="Consolas" panose="020B0609020204030204" pitchFamily="49" charset="0"/>
              </a:rPr>
              <a:t>Launch_Site</a:t>
            </a:r>
            <a:r>
              <a:rPr lang="en-US" b="0" dirty="0">
                <a:effectLst/>
                <a:latin typeface="Consolas" panose="020B0609020204030204" pitchFamily="49" charset="0"/>
              </a:rPr>
              <a:t> LIKE 'CCA%' LIMIT 5</a:t>
            </a:r>
          </a:p>
          <a:p>
            <a:endParaRPr lang="en-US" dirty="0"/>
          </a:p>
        </p:txBody>
      </p:sp>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4869748A-8282-3BE8-6FE3-7DBB1311B26E}"/>
              </a:ext>
            </a:extLst>
          </p:cNvPr>
          <p:cNvSpPr txBox="1"/>
          <p:nvPr/>
        </p:nvSpPr>
        <p:spPr>
          <a:xfrm>
            <a:off x="1178169" y="2772331"/>
            <a:ext cx="7011238" cy="400110"/>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Total Payload Mass for NASA (CRS) missions: </a:t>
            </a:r>
            <a:r>
              <a:rPr lang="en-US" sz="2000" b="1" i="0" u="sng" dirty="0">
                <a:effectLst/>
                <a:latin typeface="Consolas" panose="020B0609020204030204" pitchFamily="49" charset="0"/>
              </a:rPr>
              <a:t>45596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D712D12E-1B3F-529F-F64B-293E80EF1635}"/>
              </a:ext>
            </a:extLst>
          </p:cNvPr>
          <p:cNvSpPr txBox="1"/>
          <p:nvPr/>
        </p:nvSpPr>
        <p:spPr>
          <a:xfrm>
            <a:off x="401934" y="3657600"/>
            <a:ext cx="11056038" cy="615553"/>
          </a:xfrm>
          <a:prstGeom prst="rect">
            <a:avLst/>
          </a:prstGeom>
          <a:noFill/>
        </p:spPr>
        <p:txBody>
          <a:bodyPr wrap="square" rtlCol="0">
            <a:spAutoFit/>
          </a:bodyPr>
          <a:lstStyle/>
          <a:p>
            <a:r>
              <a:rPr lang="en-US" sz="1600" b="0" dirty="0">
                <a:effectLst/>
                <a:latin typeface="Consolas" panose="020B0609020204030204" pitchFamily="49" charset="0"/>
              </a:rPr>
              <a:t>CALCULATED BY SELECTING PAYLOAD_MASS__KG_ FROM SPACEXTABLE WHERE Customer = 'NASA (CRS)'</a:t>
            </a:r>
          </a:p>
          <a:p>
            <a:endParaRPr lang="en-US" dirty="0"/>
          </a:p>
        </p:txBody>
      </p:sp>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F33262A0-349C-5502-9134-B20CEBAF4E7B}"/>
              </a:ext>
            </a:extLst>
          </p:cNvPr>
          <p:cNvSpPr txBox="1"/>
          <p:nvPr/>
        </p:nvSpPr>
        <p:spPr>
          <a:xfrm>
            <a:off x="964640" y="2699666"/>
            <a:ext cx="8259745" cy="856645"/>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(3170,)(3325,) (2296,) (1316,) (4535,)</a:t>
            </a:r>
          </a:p>
          <a:p>
            <a:pPr>
              <a:lnSpc>
                <a:spcPct val="100000"/>
              </a:lnSpc>
              <a:spcBef>
                <a:spcPts val="1400"/>
              </a:spcBef>
            </a:pPr>
            <a:r>
              <a:rPr lang="en-US" sz="1800" b="0" i="0" dirty="0">
                <a:effectLst/>
                <a:latin typeface="Consolas" panose="020B0609020204030204" pitchFamily="49" charset="0"/>
              </a:rPr>
              <a:t> Average Payload Mass for </a:t>
            </a:r>
            <a:r>
              <a:rPr lang="en-US" sz="1800" b="0" i="0" dirty="0" err="1">
                <a:effectLst/>
                <a:latin typeface="Consolas" panose="020B0609020204030204" pitchFamily="49" charset="0"/>
              </a:rPr>
              <a:t>Booster_Version</a:t>
            </a:r>
            <a:r>
              <a:rPr lang="en-US" sz="1800" b="0" i="0" dirty="0">
                <a:effectLst/>
                <a:latin typeface="Consolas" panose="020B0609020204030204" pitchFamily="49" charset="0"/>
              </a:rPr>
              <a:t> F9 v1.1: </a:t>
            </a:r>
            <a:r>
              <a:rPr lang="en-US" sz="2000" b="1" i="0" u="sng" dirty="0">
                <a:effectLst/>
                <a:latin typeface="Consolas" panose="020B0609020204030204" pitchFamily="49" charset="0"/>
              </a:rPr>
              <a:t>2928.4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295AD975-623D-DC54-36DA-98BAAFDFB6B0}"/>
              </a:ext>
            </a:extLst>
          </p:cNvPr>
          <p:cNvSpPr txBox="1"/>
          <p:nvPr/>
        </p:nvSpPr>
        <p:spPr>
          <a:xfrm>
            <a:off x="162085" y="4228383"/>
            <a:ext cx="11123526" cy="646331"/>
          </a:xfrm>
          <a:prstGeom prst="rect">
            <a:avLst/>
          </a:prstGeom>
          <a:noFill/>
        </p:spPr>
        <p:txBody>
          <a:bodyPr wrap="square" rtlCol="0">
            <a:spAutoFit/>
          </a:bodyPr>
          <a:lstStyle/>
          <a:p>
            <a:r>
              <a:rPr lang="en-US" dirty="0">
                <a:latin typeface="Abadi" panose="020B0604020104020204" pitchFamily="34" charset="0"/>
              </a:rPr>
              <a:t>Calculated by </a:t>
            </a:r>
            <a:r>
              <a:rPr lang="en-US" b="0" dirty="0">
                <a:effectLst/>
                <a:latin typeface="Abadi" panose="020B0604020104020204" pitchFamily="34" charset="0"/>
              </a:rPr>
              <a:t>SELECTING PAYLOAD_MASS__KG_ FROM SPACEXTABLE WHERE </a:t>
            </a:r>
            <a:r>
              <a:rPr lang="en-US" b="0" dirty="0" err="1">
                <a:effectLst/>
                <a:latin typeface="Abadi" panose="020B0604020104020204" pitchFamily="34" charset="0"/>
              </a:rPr>
              <a:t>Booster_Version</a:t>
            </a:r>
            <a:r>
              <a:rPr lang="en-US" b="0" dirty="0">
                <a:effectLst/>
                <a:latin typeface="Abadi" panose="020B0604020104020204" pitchFamily="34" charset="0"/>
              </a:rPr>
              <a:t> = 'F9 v1.1'</a:t>
            </a:r>
          </a:p>
          <a:p>
            <a:endParaRPr lang="en-US" dirty="0"/>
          </a:p>
        </p:txBody>
      </p:sp>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TextBox 7">
            <a:extLst>
              <a:ext uri="{FF2B5EF4-FFF2-40B4-BE49-F238E27FC236}">
                <a16:creationId xmlns:a16="http://schemas.microsoft.com/office/drawing/2014/main" id="{5A53E976-5063-1D38-03ED-9D68EADF6284}"/>
              </a:ext>
            </a:extLst>
          </p:cNvPr>
          <p:cNvSpPr txBox="1"/>
          <p:nvPr/>
        </p:nvSpPr>
        <p:spPr>
          <a:xfrm>
            <a:off x="2193053" y="2780523"/>
            <a:ext cx="6094324" cy="400110"/>
          </a:xfrm>
          <a:prstGeom prst="rect">
            <a:avLst/>
          </a:prstGeom>
          <a:noFill/>
        </p:spPr>
        <p:txBody>
          <a:bodyPr wrap="square">
            <a:spAutoFit/>
          </a:bodyPr>
          <a:lstStyle/>
          <a:p>
            <a:r>
              <a:rPr lang="en-US" dirty="0"/>
              <a:t>Earliest Successful Ground Pad Landing: </a:t>
            </a:r>
            <a:r>
              <a:rPr lang="en-US" sz="2000" u="sng" dirty="0"/>
              <a:t>2015-12-22</a:t>
            </a:r>
          </a:p>
        </p:txBody>
      </p:sp>
      <p:sp>
        <p:nvSpPr>
          <p:cNvPr id="9" name="TextBox 8">
            <a:extLst>
              <a:ext uri="{FF2B5EF4-FFF2-40B4-BE49-F238E27FC236}">
                <a16:creationId xmlns:a16="http://schemas.microsoft.com/office/drawing/2014/main" id="{F57FDC56-99AC-A325-2719-543053D474DD}"/>
              </a:ext>
            </a:extLst>
          </p:cNvPr>
          <p:cNvSpPr txBox="1"/>
          <p:nvPr/>
        </p:nvSpPr>
        <p:spPr>
          <a:xfrm>
            <a:off x="512466" y="3627455"/>
            <a:ext cx="10945506" cy="584775"/>
          </a:xfrm>
          <a:prstGeom prst="rect">
            <a:avLst/>
          </a:prstGeom>
          <a:noFill/>
        </p:spPr>
        <p:txBody>
          <a:bodyPr wrap="square" rtlCol="0">
            <a:spAutoFit/>
          </a:bodyPr>
          <a:lstStyle/>
          <a:p>
            <a:r>
              <a:rPr lang="en-US" sz="1400" b="0" dirty="0">
                <a:effectLst/>
                <a:latin typeface="Consolas" panose="020B0609020204030204" pitchFamily="49" charset="0"/>
              </a:rPr>
              <a:t>CALCULATED BY SELECT MIN(Date)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(ground pad)'</a:t>
            </a:r>
          </a:p>
          <a:p>
            <a:endParaRPr lang="en-US" dirty="0"/>
          </a:p>
        </p:txBody>
      </p:sp>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969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EAF058D7-127B-02C8-7559-D55BDC8F9A2E}"/>
              </a:ext>
            </a:extLst>
          </p:cNvPr>
          <p:cNvSpPr txBox="1"/>
          <p:nvPr/>
        </p:nvSpPr>
        <p:spPr>
          <a:xfrm>
            <a:off x="1539909" y="3269679"/>
            <a:ext cx="6840415" cy="677108"/>
          </a:xfrm>
          <a:prstGeom prst="rect">
            <a:avLst/>
          </a:prstGeom>
          <a:noFill/>
        </p:spPr>
        <p:txBody>
          <a:bodyPr wrap="square">
            <a:spAutoFit/>
          </a:bodyPr>
          <a:lstStyle/>
          <a:p>
            <a:r>
              <a:rPr lang="en-US" dirty="0"/>
              <a:t>Names of the boosters which have success in drone ship and have payload mass greater than 4000 but less than 6000:      </a:t>
            </a:r>
            <a:r>
              <a:rPr lang="en-US" sz="2000" u="sng" dirty="0"/>
              <a:t>F9 FT B1022</a:t>
            </a:r>
          </a:p>
        </p:txBody>
      </p:sp>
      <p:sp>
        <p:nvSpPr>
          <p:cNvPr id="6" name="TextBox 5">
            <a:extLst>
              <a:ext uri="{FF2B5EF4-FFF2-40B4-BE49-F238E27FC236}">
                <a16:creationId xmlns:a16="http://schemas.microsoft.com/office/drawing/2014/main" id="{9FA7C0CD-5E59-E2B3-4D7E-9A62D864D76E}"/>
              </a:ext>
            </a:extLst>
          </p:cNvPr>
          <p:cNvSpPr txBox="1"/>
          <p:nvPr/>
        </p:nvSpPr>
        <p:spPr>
          <a:xfrm>
            <a:off x="422031" y="4330840"/>
            <a:ext cx="10269415" cy="800219"/>
          </a:xfrm>
          <a:prstGeom prst="rect">
            <a:avLst/>
          </a:prstGeom>
          <a:noFill/>
        </p:spPr>
        <p:txBody>
          <a:bodyPr wrap="square" rtlCol="0">
            <a:spAutoFit/>
          </a:bodyPr>
          <a:lstStyle/>
          <a:p>
            <a:r>
              <a:rPr lang="en-US" sz="1400" b="0" dirty="0">
                <a:effectLst/>
                <a:latin typeface="Consolas" panose="020B0609020204030204" pitchFamily="49" charset="0"/>
              </a:rPr>
              <a:t>CALCULATED BY SELECT DISTINCT(</a:t>
            </a:r>
            <a:r>
              <a:rPr lang="en-US" sz="1400" b="0" dirty="0" err="1">
                <a:effectLst/>
                <a:latin typeface="Consolas" panose="020B0609020204030204" pitchFamily="49" charset="0"/>
              </a:rPr>
              <a:t>Booster_Version</a:t>
            </a:r>
            <a:r>
              <a:rPr lang="en-US" sz="1400" b="0" dirty="0">
                <a:effectLst/>
                <a:latin typeface="Consolas" panose="020B0609020204030204" pitchFamily="49" charset="0"/>
              </a:rPr>
              <a:t>)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(drone ship)' AND PAYLOAD_MASS__KG_ &gt; 4000 AND PAYLOAD_MASS__KG_ &lt; 6000</a:t>
            </a:r>
          </a:p>
          <a:p>
            <a:endParaRPr lang="en-US" dirty="0"/>
          </a:p>
        </p:txBody>
      </p:sp>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60857652-67C8-6444-8444-B0690B87420C}"/>
              </a:ext>
            </a:extLst>
          </p:cNvPr>
          <p:cNvSpPr txBox="1"/>
          <p:nvPr/>
        </p:nvSpPr>
        <p:spPr>
          <a:xfrm>
            <a:off x="3047163" y="2828835"/>
            <a:ext cx="6094324" cy="1200329"/>
          </a:xfrm>
          <a:prstGeom prst="rect">
            <a:avLst/>
          </a:prstGeom>
          <a:noFill/>
        </p:spPr>
        <p:txBody>
          <a:bodyPr wrap="square">
            <a:spAutoFit/>
          </a:bodyPr>
          <a:lstStyle/>
          <a:p>
            <a:r>
              <a:rPr lang="en-US" dirty="0"/>
              <a:t>Rows in Table SPACEXTABLE: 101</a:t>
            </a:r>
          </a:p>
          <a:p>
            <a:r>
              <a:rPr lang="en-US" dirty="0"/>
              <a:t>Successful Mission Outcome: 98</a:t>
            </a:r>
          </a:p>
          <a:p>
            <a:r>
              <a:rPr lang="en-US" dirty="0"/>
              <a:t>Failure Mission Outcome: 1</a:t>
            </a:r>
          </a:p>
          <a:p>
            <a:r>
              <a:rPr lang="en-US" dirty="0"/>
              <a:t>Other Mission Outcome: 2</a:t>
            </a:r>
          </a:p>
        </p:txBody>
      </p:sp>
      <p:sp>
        <p:nvSpPr>
          <p:cNvPr id="7" name="TextBox 6">
            <a:extLst>
              <a:ext uri="{FF2B5EF4-FFF2-40B4-BE49-F238E27FC236}">
                <a16:creationId xmlns:a16="http://schemas.microsoft.com/office/drawing/2014/main" id="{69D5B5F1-7645-B5E9-B766-EE8CB76EA9E2}"/>
              </a:ext>
            </a:extLst>
          </p:cNvPr>
          <p:cNvSpPr txBox="1"/>
          <p:nvPr/>
        </p:nvSpPr>
        <p:spPr>
          <a:xfrm>
            <a:off x="-460913" y="4223672"/>
            <a:ext cx="11746524" cy="1354217"/>
          </a:xfrm>
          <a:prstGeom prst="rect">
            <a:avLst/>
          </a:prstGeom>
          <a:noFill/>
        </p:spPr>
        <p:txBody>
          <a:bodyPr wrap="square" rtlCol="0">
            <a:spAutoFit/>
          </a:bodyPr>
          <a:lstStyle/>
          <a:p>
            <a:r>
              <a:rPr lang="en-US" dirty="0"/>
              <a:t>                 CALCULATED BY:</a:t>
            </a:r>
          </a:p>
          <a:p>
            <a:r>
              <a:rPr lang="en-US"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LIKE 'Failure%’</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 AND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NOT LIKE 'Failure%'</a:t>
            </a:r>
          </a:p>
          <a:p>
            <a:endParaRPr lang="en-US" dirty="0"/>
          </a:p>
        </p:txBody>
      </p:sp>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C70DDF2D-3EAC-64AC-6781-E605BB13E3A6}"/>
              </a:ext>
            </a:extLst>
          </p:cNvPr>
          <p:cNvSpPr txBox="1"/>
          <p:nvPr/>
        </p:nvSpPr>
        <p:spPr>
          <a:xfrm>
            <a:off x="2464359" y="2752384"/>
            <a:ext cx="6094324" cy="369332"/>
          </a:xfrm>
          <a:prstGeom prst="rect">
            <a:avLst/>
          </a:prstGeom>
          <a:noFill/>
        </p:spPr>
        <p:txBody>
          <a:bodyPr wrap="square">
            <a:spAutoFit/>
          </a:bodyPr>
          <a:lstStyle/>
          <a:p>
            <a:r>
              <a:rPr lang="en-US" dirty="0"/>
              <a:t>Booster versions MAX Payload: F9 B5 B1048.4</a:t>
            </a:r>
          </a:p>
        </p:txBody>
      </p:sp>
      <p:sp>
        <p:nvSpPr>
          <p:cNvPr id="7" name="TextBox 6">
            <a:extLst>
              <a:ext uri="{FF2B5EF4-FFF2-40B4-BE49-F238E27FC236}">
                <a16:creationId xmlns:a16="http://schemas.microsoft.com/office/drawing/2014/main" id="{89F663AB-BDFF-B046-F3D0-DC3ADB5C94CF}"/>
              </a:ext>
            </a:extLst>
          </p:cNvPr>
          <p:cNvSpPr txBox="1"/>
          <p:nvPr/>
        </p:nvSpPr>
        <p:spPr>
          <a:xfrm>
            <a:off x="582804" y="3516923"/>
            <a:ext cx="10189029" cy="2098010"/>
          </a:xfrm>
          <a:prstGeom prst="rect">
            <a:avLst/>
          </a:prstGeom>
          <a:noFill/>
        </p:spPr>
        <p:txBody>
          <a:bodyPr wrap="square" rtlCol="0">
            <a:spAutoFit/>
          </a:bodyPr>
          <a:lstStyle/>
          <a:p>
            <a:r>
              <a:rPr lang="en-US" dirty="0"/>
              <a:t>CALCULATED BY:</a:t>
            </a:r>
          </a:p>
          <a:p>
            <a:endParaRPr lang="en-US" dirty="0"/>
          </a:p>
          <a:p>
            <a:endParaRPr lang="en-US" dirty="0"/>
          </a:p>
          <a:p>
            <a:pPr>
              <a:lnSpc>
                <a:spcPts val="1425"/>
              </a:lnSpc>
            </a:pPr>
            <a:r>
              <a:rPr lang="en-US" dirty="0"/>
              <a:t>	</a:t>
            </a:r>
            <a:r>
              <a:rPr lang="en-US" sz="1600" b="0" dirty="0">
                <a:effectLst/>
                <a:latin typeface="Consolas" panose="020B0609020204030204" pitchFamily="49" charset="0"/>
              </a:rPr>
              <a:t>SELECT </a:t>
            </a:r>
            <a:r>
              <a:rPr lang="en-US" sz="1600" b="0" dirty="0" err="1">
                <a:effectLst/>
                <a:latin typeface="Consolas" panose="020B0609020204030204" pitchFamily="49" charset="0"/>
              </a:rPr>
              <a:t>Booster_Version</a:t>
            </a:r>
            <a:endParaRPr lang="en-US" sz="1600" b="0" dirty="0">
              <a:effectLst/>
              <a:latin typeface="Consolas" panose="020B0609020204030204" pitchFamily="49" charset="0"/>
            </a:endParaRPr>
          </a:p>
          <a:p>
            <a:pPr>
              <a:lnSpc>
                <a:spcPts val="1425"/>
              </a:lnSpc>
            </a:pPr>
            <a:r>
              <a:rPr lang="en-US" sz="1600" b="0" dirty="0">
                <a:effectLst/>
                <a:latin typeface="Consolas" panose="020B0609020204030204" pitchFamily="49" charset="0"/>
              </a:rPr>
              <a:t>    	FROM SPACEXTABLE</a:t>
            </a:r>
          </a:p>
          <a:p>
            <a:pPr>
              <a:lnSpc>
                <a:spcPts val="1425"/>
              </a:lnSpc>
            </a:pPr>
            <a:r>
              <a:rPr lang="en-US" sz="1600" b="0" dirty="0">
                <a:effectLst/>
                <a:latin typeface="Consolas" panose="020B0609020204030204" pitchFamily="49" charset="0"/>
              </a:rPr>
              <a:t>    	WHERE PAYLOAD_MASS__KG_ = (</a:t>
            </a:r>
          </a:p>
          <a:p>
            <a:pPr>
              <a:lnSpc>
                <a:spcPts val="1425"/>
              </a:lnSpc>
            </a:pPr>
            <a:r>
              <a:rPr lang="en-US" sz="1600" b="0" dirty="0">
                <a:effectLst/>
                <a:latin typeface="Consolas" panose="020B0609020204030204" pitchFamily="49" charset="0"/>
              </a:rPr>
              <a:t>        SELECT MAX(PAYLOAD_MASS__KG_) </a:t>
            </a:r>
          </a:p>
          <a:p>
            <a:pPr>
              <a:lnSpc>
                <a:spcPts val="1425"/>
              </a:lnSpc>
            </a:pPr>
            <a:r>
              <a:rPr lang="en-US" sz="1600"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0445" y="1347975"/>
            <a:ext cx="9745589" cy="8874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239BF223-0B1B-50E3-10AC-C142B9697A53}"/>
              </a:ext>
            </a:extLst>
          </p:cNvPr>
          <p:cNvSpPr txBox="1"/>
          <p:nvPr/>
        </p:nvSpPr>
        <p:spPr>
          <a:xfrm>
            <a:off x="2062425" y="2350413"/>
            <a:ext cx="6094324" cy="646331"/>
          </a:xfrm>
          <a:prstGeom prst="rect">
            <a:avLst/>
          </a:prstGeom>
          <a:noFill/>
        </p:spPr>
        <p:txBody>
          <a:bodyPr wrap="square">
            <a:spAutoFit/>
          </a:bodyPr>
          <a:lstStyle/>
          <a:p>
            <a:r>
              <a:rPr lang="en-US" dirty="0"/>
              <a:t>('January', 'F9 v1.1 B1012', 'CCAFS LC-40', 'Failure (drone ship)’)</a:t>
            </a:r>
          </a:p>
          <a:p>
            <a:r>
              <a:rPr lang="en-US" dirty="0"/>
              <a:t>('April', 'F9 v1.1 B1015', 'CCAFS LC-40', 'Failure (drone ship)')</a:t>
            </a:r>
          </a:p>
        </p:txBody>
      </p:sp>
      <p:sp>
        <p:nvSpPr>
          <p:cNvPr id="7" name="TextBox 6">
            <a:extLst>
              <a:ext uri="{FF2B5EF4-FFF2-40B4-BE49-F238E27FC236}">
                <a16:creationId xmlns:a16="http://schemas.microsoft.com/office/drawing/2014/main" id="{87B5D06A-344C-36A4-9CEA-B13C7626E538}"/>
              </a:ext>
            </a:extLst>
          </p:cNvPr>
          <p:cNvSpPr txBox="1"/>
          <p:nvPr/>
        </p:nvSpPr>
        <p:spPr>
          <a:xfrm>
            <a:off x="653143" y="2733869"/>
            <a:ext cx="9596176" cy="4416594"/>
          </a:xfrm>
          <a:prstGeom prst="rect">
            <a:avLst/>
          </a:prstGeom>
          <a:noFill/>
        </p:spPr>
        <p:txBody>
          <a:bodyPr wrap="square" rtlCol="0">
            <a:spAutoFit/>
          </a:bodyPr>
          <a:lstStyle/>
          <a:p>
            <a:r>
              <a:rPr lang="en-US" dirty="0"/>
              <a:t>CALC BY:</a:t>
            </a:r>
          </a:p>
          <a:p>
            <a:pPr>
              <a:lnSpc>
                <a:spcPts val="1425"/>
              </a:lnSpc>
            </a:pPr>
            <a:r>
              <a:rPr lang="en-US" sz="1200" b="0" dirty="0">
                <a:effectLst/>
                <a:latin typeface="Consolas" panose="020B0609020204030204" pitchFamily="49" charset="0"/>
              </a:rPr>
              <a:t>SELECT </a:t>
            </a:r>
          </a:p>
          <a:p>
            <a:pPr>
              <a:lnSpc>
                <a:spcPts val="1425"/>
              </a:lnSpc>
            </a:pPr>
            <a:r>
              <a:rPr lang="en-US" sz="1200" b="0" dirty="0">
                <a:effectLst/>
                <a:latin typeface="Consolas" panose="020B0609020204030204" pitchFamily="49" charset="0"/>
              </a:rPr>
              <a:t>    CASE SUBSTR(Date, 6, 2)</a:t>
            </a:r>
          </a:p>
          <a:p>
            <a:pPr>
              <a:lnSpc>
                <a:spcPts val="1425"/>
              </a:lnSpc>
            </a:pPr>
            <a:r>
              <a:rPr lang="en-US" sz="1200" b="0" dirty="0">
                <a:effectLst/>
                <a:latin typeface="Consolas" panose="020B0609020204030204" pitchFamily="49" charset="0"/>
              </a:rPr>
              <a:t>        WHEN '01' THEN 'January'</a:t>
            </a:r>
          </a:p>
          <a:p>
            <a:pPr>
              <a:lnSpc>
                <a:spcPts val="1425"/>
              </a:lnSpc>
            </a:pPr>
            <a:r>
              <a:rPr lang="en-US" sz="1200" b="0" dirty="0">
                <a:effectLst/>
                <a:latin typeface="Consolas" panose="020B0609020204030204" pitchFamily="49" charset="0"/>
              </a:rPr>
              <a:t>        WHEN '02' THEN 'February'</a:t>
            </a:r>
          </a:p>
          <a:p>
            <a:pPr>
              <a:lnSpc>
                <a:spcPts val="1425"/>
              </a:lnSpc>
            </a:pPr>
            <a:r>
              <a:rPr lang="en-US" sz="1200" b="0" dirty="0">
                <a:effectLst/>
                <a:latin typeface="Consolas" panose="020B0609020204030204" pitchFamily="49" charset="0"/>
              </a:rPr>
              <a:t>        WHEN '03' THEN 'March'</a:t>
            </a:r>
          </a:p>
          <a:p>
            <a:pPr>
              <a:lnSpc>
                <a:spcPts val="1425"/>
              </a:lnSpc>
            </a:pPr>
            <a:r>
              <a:rPr lang="en-US" sz="1200" b="0" dirty="0">
                <a:effectLst/>
                <a:latin typeface="Consolas" panose="020B0609020204030204" pitchFamily="49" charset="0"/>
              </a:rPr>
              <a:t>        WHEN '04' THEN 'April'</a:t>
            </a:r>
          </a:p>
          <a:p>
            <a:pPr>
              <a:lnSpc>
                <a:spcPts val="1425"/>
              </a:lnSpc>
            </a:pPr>
            <a:r>
              <a:rPr lang="en-US" sz="1200" b="0" dirty="0">
                <a:effectLst/>
                <a:latin typeface="Consolas" panose="020B0609020204030204" pitchFamily="49" charset="0"/>
              </a:rPr>
              <a:t>        WHEN '05' THEN 'May'</a:t>
            </a:r>
          </a:p>
          <a:p>
            <a:pPr>
              <a:lnSpc>
                <a:spcPts val="1425"/>
              </a:lnSpc>
            </a:pPr>
            <a:r>
              <a:rPr lang="en-US" sz="1200" b="0" dirty="0">
                <a:effectLst/>
                <a:latin typeface="Consolas" panose="020B0609020204030204" pitchFamily="49" charset="0"/>
              </a:rPr>
              <a:t>        WHEN '06' THEN 'June'</a:t>
            </a:r>
          </a:p>
          <a:p>
            <a:pPr>
              <a:lnSpc>
                <a:spcPts val="1425"/>
              </a:lnSpc>
            </a:pPr>
            <a:r>
              <a:rPr lang="en-US" sz="1200" b="0" dirty="0">
                <a:effectLst/>
                <a:latin typeface="Consolas" panose="020B0609020204030204" pitchFamily="49" charset="0"/>
              </a:rPr>
              <a:t>        WHEN '07' THEN 'July'</a:t>
            </a:r>
          </a:p>
          <a:p>
            <a:pPr>
              <a:lnSpc>
                <a:spcPts val="1425"/>
              </a:lnSpc>
            </a:pPr>
            <a:r>
              <a:rPr lang="en-US" sz="1200" b="0" dirty="0">
                <a:effectLst/>
                <a:latin typeface="Consolas" panose="020B0609020204030204" pitchFamily="49" charset="0"/>
              </a:rPr>
              <a:t>        WHEN '08' THEN 'August'</a:t>
            </a:r>
          </a:p>
          <a:p>
            <a:pPr>
              <a:lnSpc>
                <a:spcPts val="1425"/>
              </a:lnSpc>
            </a:pPr>
            <a:r>
              <a:rPr lang="en-US" sz="1200" b="0" dirty="0">
                <a:effectLst/>
                <a:latin typeface="Consolas" panose="020B0609020204030204" pitchFamily="49" charset="0"/>
              </a:rPr>
              <a:t>        WHEN '09' THEN 'September'</a:t>
            </a:r>
          </a:p>
          <a:p>
            <a:pPr>
              <a:lnSpc>
                <a:spcPts val="1425"/>
              </a:lnSpc>
            </a:pPr>
            <a:r>
              <a:rPr lang="en-US" sz="1200" b="0" dirty="0">
                <a:effectLst/>
                <a:latin typeface="Consolas" panose="020B0609020204030204" pitchFamily="49" charset="0"/>
              </a:rPr>
              <a:t>        WHEN '10' THEN 'October'</a:t>
            </a:r>
          </a:p>
          <a:p>
            <a:pPr>
              <a:lnSpc>
                <a:spcPts val="1425"/>
              </a:lnSpc>
            </a:pPr>
            <a:r>
              <a:rPr lang="en-US" sz="1200" b="0" dirty="0">
                <a:effectLst/>
                <a:latin typeface="Consolas" panose="020B0609020204030204" pitchFamily="49" charset="0"/>
              </a:rPr>
              <a:t>        WHEN '11' THEN 'November'</a:t>
            </a:r>
          </a:p>
          <a:p>
            <a:pPr>
              <a:lnSpc>
                <a:spcPts val="1425"/>
              </a:lnSpc>
            </a:pPr>
            <a:r>
              <a:rPr lang="en-US" sz="1200" b="0" dirty="0">
                <a:effectLst/>
                <a:latin typeface="Consolas" panose="020B0609020204030204" pitchFamily="49" charset="0"/>
              </a:rPr>
              <a:t>        WHEN '12' THEN 'December'</a:t>
            </a:r>
          </a:p>
          <a:p>
            <a:pPr>
              <a:lnSpc>
                <a:spcPts val="1425"/>
              </a:lnSpc>
            </a:pPr>
            <a:r>
              <a:rPr lang="en-US" sz="1200" b="0" dirty="0">
                <a:effectLst/>
                <a:latin typeface="Consolas" panose="020B0609020204030204" pitchFamily="49" charset="0"/>
              </a:rPr>
              <a:t>    END AS </a:t>
            </a:r>
            <a:r>
              <a:rPr lang="en-US" sz="1200" b="0" dirty="0" err="1">
                <a:effectLst/>
                <a:latin typeface="Consolas" panose="020B0609020204030204" pitchFamily="49" charset="0"/>
              </a:rPr>
              <a:t>Month_Name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Booster_Version</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Launch_Site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 'Failure (drone ship)'</a:t>
            </a:r>
          </a:p>
          <a:p>
            <a:pPr>
              <a:lnSpc>
                <a:spcPts val="1425"/>
              </a:lnSpc>
            </a:pPr>
            <a:r>
              <a:rPr lang="en-US" sz="1200" b="0" dirty="0">
                <a:effectLst/>
                <a:latin typeface="Consolas" panose="020B0609020204030204" pitchFamily="49" charset="0"/>
              </a:rPr>
              <a:t>  AND SUBSTR(Date, 0, 5) = '2015'</a:t>
            </a:r>
          </a:p>
          <a:p>
            <a:endParaRPr lang="en-US" dirty="0"/>
          </a:p>
        </p:txBody>
      </p:sp>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8839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CB561AA4-F0A9-A91F-DB53-F8C1F2DF2149}"/>
              </a:ext>
            </a:extLst>
          </p:cNvPr>
          <p:cNvSpPr txBox="1"/>
          <p:nvPr/>
        </p:nvSpPr>
        <p:spPr>
          <a:xfrm>
            <a:off x="4230696" y="2789817"/>
            <a:ext cx="6094324" cy="2308324"/>
          </a:xfrm>
          <a:prstGeom prst="rect">
            <a:avLst/>
          </a:prstGeom>
          <a:noFill/>
        </p:spPr>
        <p:txBody>
          <a:bodyPr wrap="square">
            <a:spAutoFit/>
          </a:bodyPr>
          <a:lstStyle/>
          <a:p>
            <a:r>
              <a:rPr lang="en-US" dirty="0"/>
              <a:t>('No attempt', 10)</a:t>
            </a:r>
          </a:p>
          <a:p>
            <a:r>
              <a:rPr lang="en-US" dirty="0"/>
              <a:t>('Success (drone ship)', 5)</a:t>
            </a:r>
          </a:p>
          <a:p>
            <a:r>
              <a:rPr lang="en-US" dirty="0"/>
              <a:t>('Failure (drone ship)', 5)</a:t>
            </a:r>
          </a:p>
          <a:p>
            <a:r>
              <a:rPr lang="en-US" dirty="0"/>
              <a:t>('Success (ground pad)', 3)</a:t>
            </a:r>
          </a:p>
          <a:p>
            <a:r>
              <a:rPr lang="en-US" dirty="0"/>
              <a:t>('Controlled (ocean)', 3)</a:t>
            </a:r>
          </a:p>
          <a:p>
            <a:r>
              <a:rPr lang="en-US" dirty="0"/>
              <a:t>('Uncontrolled (ocean)', 2)</a:t>
            </a:r>
          </a:p>
          <a:p>
            <a:r>
              <a:rPr lang="en-US" dirty="0"/>
              <a:t>('Failure (parachute)', 2)</a:t>
            </a:r>
          </a:p>
          <a:p>
            <a:r>
              <a:rPr lang="en-US" dirty="0"/>
              <a:t>('Precluded (drone ship)', 1)</a:t>
            </a:r>
          </a:p>
        </p:txBody>
      </p:sp>
      <p:sp>
        <p:nvSpPr>
          <p:cNvPr id="7" name="TextBox 6">
            <a:extLst>
              <a:ext uri="{FF2B5EF4-FFF2-40B4-BE49-F238E27FC236}">
                <a16:creationId xmlns:a16="http://schemas.microsoft.com/office/drawing/2014/main" id="{2F10CA20-E294-910E-BF23-F23B53F8B362}"/>
              </a:ext>
            </a:extLst>
          </p:cNvPr>
          <p:cNvSpPr txBox="1"/>
          <p:nvPr/>
        </p:nvSpPr>
        <p:spPr>
          <a:xfrm>
            <a:off x="734028" y="5289536"/>
            <a:ext cx="9745589" cy="1626086"/>
          </a:xfrm>
          <a:prstGeom prst="rect">
            <a:avLst/>
          </a:prstGeom>
          <a:noFill/>
        </p:spPr>
        <p:txBody>
          <a:bodyPr wrap="square" rtlCol="0">
            <a:spAutoFit/>
          </a:bodyPr>
          <a:lstStyle/>
          <a:p>
            <a:pPr>
              <a:lnSpc>
                <a:spcPts val="1425"/>
              </a:lnSpc>
            </a:pPr>
            <a:r>
              <a:rPr lang="en-US" sz="1600" b="1" dirty="0">
                <a:effectLst/>
                <a:latin typeface="Consolas" panose="020B0609020204030204" pitchFamily="49" charset="0"/>
              </a:rPr>
              <a:t>CALC BY</a:t>
            </a:r>
          </a:p>
          <a:p>
            <a:pPr>
              <a:lnSpc>
                <a:spcPts val="1425"/>
              </a:lnSpc>
            </a:pPr>
            <a:endParaRPr lang="en-US" sz="1200" dirty="0">
              <a:latin typeface="Consolas" panose="020B0609020204030204" pitchFamily="49" charset="0"/>
            </a:endParaRPr>
          </a:p>
          <a:p>
            <a:pPr>
              <a:lnSpc>
                <a:spcPts val="1425"/>
              </a:lnSpc>
            </a:pPr>
            <a:r>
              <a:rPr lang="en-US" sz="1200" b="0" dirty="0">
                <a:effectLst/>
                <a:latin typeface="Consolas" panose="020B0609020204030204" pitchFamily="49" charset="0"/>
              </a:rPr>
              <a:t>SELECT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COUNT(*) AS </a:t>
            </a:r>
            <a:r>
              <a:rPr lang="en-US" sz="1200" b="0" dirty="0" err="1">
                <a:effectLst/>
                <a:latin typeface="Consolas" panose="020B0609020204030204" pitchFamily="49" charset="0"/>
              </a:rPr>
              <a:t>Outcome_Count</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Date BETWEEN '2010-06-04' AND '2017-03-20'</a:t>
            </a:r>
          </a:p>
          <a:p>
            <a:pPr>
              <a:lnSpc>
                <a:spcPts val="1425"/>
              </a:lnSpc>
            </a:pPr>
            <a:r>
              <a:rPr lang="en-US" sz="1200" b="0" dirty="0">
                <a:effectLst/>
                <a:latin typeface="Consolas" panose="020B0609020204030204" pitchFamily="49" charset="0"/>
              </a:rPr>
              <a:t>GROUP BY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ORDER BY </a:t>
            </a:r>
            <a:r>
              <a:rPr lang="en-US" sz="1200" b="0" dirty="0" err="1">
                <a:effectLst/>
                <a:latin typeface="Consolas" panose="020B0609020204030204" pitchFamily="49" charset="0"/>
              </a:rPr>
              <a:t>Outcome_Count</a:t>
            </a:r>
            <a:r>
              <a:rPr lang="en-US" sz="1200" b="0" dirty="0">
                <a:effectLst/>
                <a:latin typeface="Consolas" panose="020B0609020204030204" pitchFamily="49" charset="0"/>
              </a:rPr>
              <a:t> DESC</a:t>
            </a:r>
          </a:p>
          <a:p>
            <a:endParaRPr lang="en-US" dirty="0"/>
          </a:p>
        </p:txBody>
      </p:sp>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Folium Map</a:t>
            </a:r>
          </a:p>
        </p:txBody>
      </p:sp>
      <p:pic>
        <p:nvPicPr>
          <p:cNvPr id="6" name="Picture 5">
            <a:extLst>
              <a:ext uri="{FF2B5EF4-FFF2-40B4-BE49-F238E27FC236}">
                <a16:creationId xmlns:a16="http://schemas.microsoft.com/office/drawing/2014/main" id="{2649CF38-A53D-1FD7-30C5-3F11FD7AD862}"/>
              </a:ext>
            </a:extLst>
          </p:cNvPr>
          <p:cNvPicPr>
            <a:picLocks noChangeAspect="1"/>
          </p:cNvPicPr>
          <p:nvPr/>
        </p:nvPicPr>
        <p:blipFill>
          <a:blip r:embed="rId3"/>
          <a:stretch>
            <a:fillRect/>
          </a:stretch>
        </p:blipFill>
        <p:spPr>
          <a:xfrm>
            <a:off x="556793" y="1426586"/>
            <a:ext cx="7038975" cy="5000625"/>
          </a:xfrm>
          <a:prstGeom prst="rect">
            <a:avLst/>
          </a:prstGeom>
        </p:spPr>
      </p:pic>
      <p:pic>
        <p:nvPicPr>
          <p:cNvPr id="8" name="Picture 7">
            <a:extLst>
              <a:ext uri="{FF2B5EF4-FFF2-40B4-BE49-F238E27FC236}">
                <a16:creationId xmlns:a16="http://schemas.microsoft.com/office/drawing/2014/main" id="{C6363478-672A-DF2E-9796-DAD505D9452B}"/>
              </a:ext>
            </a:extLst>
          </p:cNvPr>
          <p:cNvPicPr>
            <a:picLocks noChangeAspect="1"/>
          </p:cNvPicPr>
          <p:nvPr/>
        </p:nvPicPr>
        <p:blipFill>
          <a:blip r:embed="rId4"/>
          <a:stretch>
            <a:fillRect/>
          </a:stretch>
        </p:blipFill>
        <p:spPr>
          <a:xfrm>
            <a:off x="7959393" y="1445776"/>
            <a:ext cx="2905125" cy="1333500"/>
          </a:xfrm>
          <a:prstGeom prst="rect">
            <a:avLst/>
          </a:prstGeom>
        </p:spPr>
      </p:pic>
      <p:sp>
        <p:nvSpPr>
          <p:cNvPr id="9" name="TextBox 8">
            <a:extLst>
              <a:ext uri="{FF2B5EF4-FFF2-40B4-BE49-F238E27FC236}">
                <a16:creationId xmlns:a16="http://schemas.microsoft.com/office/drawing/2014/main" id="{312527CB-F84E-B9CC-12E2-AA0F0EB737EB}"/>
              </a:ext>
            </a:extLst>
          </p:cNvPr>
          <p:cNvSpPr txBox="1"/>
          <p:nvPr/>
        </p:nvSpPr>
        <p:spPr>
          <a:xfrm>
            <a:off x="7827666" y="3125037"/>
            <a:ext cx="3630306" cy="2862322"/>
          </a:xfrm>
          <a:prstGeom prst="rect">
            <a:avLst/>
          </a:prstGeom>
          <a:noFill/>
        </p:spPr>
        <p:txBody>
          <a:bodyPr wrap="square" rtlCol="0">
            <a:spAutoFit/>
          </a:bodyPr>
          <a:lstStyle/>
          <a:p>
            <a:r>
              <a:rPr lang="en-US" dirty="0"/>
              <a:t>Note:</a:t>
            </a:r>
          </a:p>
          <a:p>
            <a:endParaRPr lang="en-US" dirty="0"/>
          </a:p>
          <a:p>
            <a:r>
              <a:rPr lang="en-US" dirty="0"/>
              <a:t>One Launch Site at Vandenburg </a:t>
            </a:r>
            <a:r>
              <a:rPr lang="en-US" dirty="0" err="1"/>
              <a:t>AireForce</a:t>
            </a:r>
            <a:r>
              <a:rPr lang="en-US" dirty="0"/>
              <a:t> Base in California</a:t>
            </a:r>
          </a:p>
          <a:p>
            <a:endParaRPr lang="en-US" dirty="0"/>
          </a:p>
          <a:p>
            <a:r>
              <a:rPr lang="en-US" dirty="0"/>
              <a:t>Two Launch Sites at Cape Canaveral Space Launch Complex in Florida</a:t>
            </a:r>
          </a:p>
          <a:p>
            <a:endParaRPr lang="en-US" dirty="0"/>
          </a:p>
          <a:p>
            <a:r>
              <a:rPr lang="en-US" dirty="0"/>
              <a:t>One Launch Site at the Kennedy Space Center in Florida</a:t>
            </a:r>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Launch Information - Folium Map</a:t>
            </a:r>
          </a:p>
        </p:txBody>
      </p:sp>
      <p:pic>
        <p:nvPicPr>
          <p:cNvPr id="4" name="Picture 3">
            <a:extLst>
              <a:ext uri="{FF2B5EF4-FFF2-40B4-BE49-F238E27FC236}">
                <a16:creationId xmlns:a16="http://schemas.microsoft.com/office/drawing/2014/main" id="{6082750D-A9D7-B99A-128B-3D6A57A0CD35}"/>
              </a:ext>
            </a:extLst>
          </p:cNvPr>
          <p:cNvPicPr>
            <a:picLocks noChangeAspect="1"/>
          </p:cNvPicPr>
          <p:nvPr/>
        </p:nvPicPr>
        <p:blipFill>
          <a:blip r:embed="rId4"/>
          <a:stretch>
            <a:fillRect/>
          </a:stretch>
        </p:blipFill>
        <p:spPr>
          <a:xfrm>
            <a:off x="408371" y="1519814"/>
            <a:ext cx="2710744" cy="2037302"/>
          </a:xfrm>
          <a:prstGeom prst="rect">
            <a:avLst/>
          </a:prstGeom>
        </p:spPr>
      </p:pic>
      <p:pic>
        <p:nvPicPr>
          <p:cNvPr id="7" name="Picture 6">
            <a:extLst>
              <a:ext uri="{FF2B5EF4-FFF2-40B4-BE49-F238E27FC236}">
                <a16:creationId xmlns:a16="http://schemas.microsoft.com/office/drawing/2014/main" id="{4C33788E-CEBD-0BEF-426C-E58D6B51A7B6}"/>
              </a:ext>
            </a:extLst>
          </p:cNvPr>
          <p:cNvPicPr>
            <a:picLocks noChangeAspect="1"/>
          </p:cNvPicPr>
          <p:nvPr/>
        </p:nvPicPr>
        <p:blipFill>
          <a:blip r:embed="rId5"/>
          <a:stretch>
            <a:fillRect/>
          </a:stretch>
        </p:blipFill>
        <p:spPr>
          <a:xfrm>
            <a:off x="3207834" y="1519813"/>
            <a:ext cx="2821356" cy="2037303"/>
          </a:xfrm>
          <a:prstGeom prst="rect">
            <a:avLst/>
          </a:prstGeom>
        </p:spPr>
      </p:pic>
      <p:pic>
        <p:nvPicPr>
          <p:cNvPr id="10" name="Picture 9">
            <a:extLst>
              <a:ext uri="{FF2B5EF4-FFF2-40B4-BE49-F238E27FC236}">
                <a16:creationId xmlns:a16="http://schemas.microsoft.com/office/drawing/2014/main" id="{24375216-C0C1-CC12-DEEE-350915DCB391}"/>
              </a:ext>
            </a:extLst>
          </p:cNvPr>
          <p:cNvPicPr>
            <a:picLocks noChangeAspect="1"/>
          </p:cNvPicPr>
          <p:nvPr/>
        </p:nvPicPr>
        <p:blipFill>
          <a:blip r:embed="rId6"/>
          <a:stretch>
            <a:fillRect/>
          </a:stretch>
        </p:blipFill>
        <p:spPr>
          <a:xfrm>
            <a:off x="6622541" y="1507350"/>
            <a:ext cx="2512096" cy="2037784"/>
          </a:xfrm>
          <a:prstGeom prst="rect">
            <a:avLst/>
          </a:prstGeom>
        </p:spPr>
      </p:pic>
      <p:pic>
        <p:nvPicPr>
          <p:cNvPr id="12" name="Picture 11">
            <a:extLst>
              <a:ext uri="{FF2B5EF4-FFF2-40B4-BE49-F238E27FC236}">
                <a16:creationId xmlns:a16="http://schemas.microsoft.com/office/drawing/2014/main" id="{5C3146BF-1686-B92D-8036-987DEE3E62F6}"/>
              </a:ext>
            </a:extLst>
          </p:cNvPr>
          <p:cNvPicPr>
            <a:picLocks noChangeAspect="1"/>
          </p:cNvPicPr>
          <p:nvPr/>
        </p:nvPicPr>
        <p:blipFill>
          <a:blip r:embed="rId7"/>
          <a:stretch>
            <a:fillRect/>
          </a:stretch>
        </p:blipFill>
        <p:spPr>
          <a:xfrm>
            <a:off x="9722191" y="1507350"/>
            <a:ext cx="2053211" cy="2061748"/>
          </a:xfrm>
          <a:prstGeom prst="rect">
            <a:avLst/>
          </a:prstGeom>
        </p:spPr>
      </p:pic>
      <p:pic>
        <p:nvPicPr>
          <p:cNvPr id="14" name="Picture 13">
            <a:extLst>
              <a:ext uri="{FF2B5EF4-FFF2-40B4-BE49-F238E27FC236}">
                <a16:creationId xmlns:a16="http://schemas.microsoft.com/office/drawing/2014/main" id="{BB484B06-A313-2A3D-2E2C-E0FBBED7F254}"/>
              </a:ext>
            </a:extLst>
          </p:cNvPr>
          <p:cNvPicPr>
            <a:picLocks noChangeAspect="1"/>
          </p:cNvPicPr>
          <p:nvPr/>
        </p:nvPicPr>
        <p:blipFill>
          <a:blip r:embed="rId8"/>
          <a:stretch>
            <a:fillRect/>
          </a:stretch>
        </p:blipFill>
        <p:spPr>
          <a:xfrm>
            <a:off x="415357" y="4101217"/>
            <a:ext cx="2703758" cy="2124063"/>
          </a:xfrm>
          <a:prstGeom prst="rect">
            <a:avLst/>
          </a:prstGeom>
        </p:spPr>
      </p:pic>
      <p:pic>
        <p:nvPicPr>
          <p:cNvPr id="16" name="Picture 15">
            <a:extLst>
              <a:ext uri="{FF2B5EF4-FFF2-40B4-BE49-F238E27FC236}">
                <a16:creationId xmlns:a16="http://schemas.microsoft.com/office/drawing/2014/main" id="{C2754206-BF47-B039-F264-8D37209AA8D6}"/>
              </a:ext>
            </a:extLst>
          </p:cNvPr>
          <p:cNvPicPr>
            <a:picLocks noChangeAspect="1"/>
          </p:cNvPicPr>
          <p:nvPr/>
        </p:nvPicPr>
        <p:blipFill>
          <a:blip r:embed="rId9"/>
          <a:stretch>
            <a:fillRect/>
          </a:stretch>
        </p:blipFill>
        <p:spPr>
          <a:xfrm>
            <a:off x="3201222" y="4101216"/>
            <a:ext cx="2827968" cy="2124063"/>
          </a:xfrm>
          <a:prstGeom prst="rect">
            <a:avLst/>
          </a:prstGeom>
        </p:spPr>
      </p:pic>
      <p:pic>
        <p:nvPicPr>
          <p:cNvPr id="18" name="Picture 17">
            <a:extLst>
              <a:ext uri="{FF2B5EF4-FFF2-40B4-BE49-F238E27FC236}">
                <a16:creationId xmlns:a16="http://schemas.microsoft.com/office/drawing/2014/main" id="{491D9CFB-00F5-0364-3673-1F16EC5B7EEB}"/>
              </a:ext>
            </a:extLst>
          </p:cNvPr>
          <p:cNvPicPr>
            <a:picLocks noChangeAspect="1"/>
          </p:cNvPicPr>
          <p:nvPr/>
        </p:nvPicPr>
        <p:blipFill>
          <a:blip r:embed="rId10"/>
          <a:stretch>
            <a:fillRect/>
          </a:stretch>
        </p:blipFill>
        <p:spPr>
          <a:xfrm>
            <a:off x="6275811" y="4114104"/>
            <a:ext cx="2438577" cy="2111175"/>
          </a:xfrm>
          <a:prstGeom prst="rect">
            <a:avLst/>
          </a:prstGeom>
        </p:spPr>
      </p:pic>
      <p:sp>
        <p:nvSpPr>
          <p:cNvPr id="20" name="TextBox 19">
            <a:extLst>
              <a:ext uri="{FF2B5EF4-FFF2-40B4-BE49-F238E27FC236}">
                <a16:creationId xmlns:a16="http://schemas.microsoft.com/office/drawing/2014/main" id="{A5FAAC55-0FF2-1D59-43F8-44DA13E763E1}"/>
              </a:ext>
            </a:extLst>
          </p:cNvPr>
          <p:cNvSpPr txBox="1"/>
          <p:nvPr/>
        </p:nvSpPr>
        <p:spPr>
          <a:xfrm>
            <a:off x="9073662" y="4002628"/>
            <a:ext cx="2438577" cy="401638"/>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F02F7192-2B11-694C-89AA-1A79688F5099}"/>
              </a:ext>
            </a:extLst>
          </p:cNvPr>
          <p:cNvSpPr txBox="1"/>
          <p:nvPr/>
        </p:nvSpPr>
        <p:spPr>
          <a:xfrm>
            <a:off x="827822" y="1273111"/>
            <a:ext cx="2438577" cy="246221"/>
          </a:xfrm>
          <a:prstGeom prst="rect">
            <a:avLst/>
          </a:prstGeom>
          <a:noFill/>
        </p:spPr>
        <p:txBody>
          <a:bodyPr wrap="square" rtlCol="0">
            <a:spAutoFit/>
          </a:bodyPr>
          <a:lstStyle/>
          <a:p>
            <a:r>
              <a:rPr lang="en-US" sz="1000" dirty="0"/>
              <a:t>VAFB SLC 4E /10 Launches</a:t>
            </a:r>
          </a:p>
        </p:txBody>
      </p:sp>
      <p:sp>
        <p:nvSpPr>
          <p:cNvPr id="22" name="TextBox 21">
            <a:extLst>
              <a:ext uri="{FF2B5EF4-FFF2-40B4-BE49-F238E27FC236}">
                <a16:creationId xmlns:a16="http://schemas.microsoft.com/office/drawing/2014/main" id="{F0AA3153-7172-1F74-1FC6-CB24DDA2246F}"/>
              </a:ext>
            </a:extLst>
          </p:cNvPr>
          <p:cNvSpPr txBox="1"/>
          <p:nvPr/>
        </p:nvSpPr>
        <p:spPr>
          <a:xfrm>
            <a:off x="3452068" y="1273593"/>
            <a:ext cx="2710744" cy="246221"/>
          </a:xfrm>
          <a:prstGeom prst="rect">
            <a:avLst/>
          </a:prstGeom>
          <a:noFill/>
        </p:spPr>
        <p:txBody>
          <a:bodyPr wrap="square" rtlCol="0">
            <a:spAutoFit/>
          </a:bodyPr>
          <a:lstStyle/>
          <a:p>
            <a:r>
              <a:rPr lang="en-US" sz="1000" dirty="0"/>
              <a:t>VAFB SLC 4E (4 successful Launches, 6 failures)</a:t>
            </a:r>
          </a:p>
        </p:txBody>
      </p:sp>
      <p:sp>
        <p:nvSpPr>
          <p:cNvPr id="23" name="TextBox 22">
            <a:extLst>
              <a:ext uri="{FF2B5EF4-FFF2-40B4-BE49-F238E27FC236}">
                <a16:creationId xmlns:a16="http://schemas.microsoft.com/office/drawing/2014/main" id="{AA8BDE01-C0A6-6EA2-CFCF-40BB3F1321C1}"/>
              </a:ext>
            </a:extLst>
          </p:cNvPr>
          <p:cNvSpPr txBox="1"/>
          <p:nvPr/>
        </p:nvSpPr>
        <p:spPr>
          <a:xfrm>
            <a:off x="6069647" y="1286990"/>
            <a:ext cx="1542916" cy="246221"/>
          </a:xfrm>
          <a:prstGeom prst="rect">
            <a:avLst/>
          </a:prstGeom>
          <a:noFill/>
        </p:spPr>
        <p:txBody>
          <a:bodyPr wrap="square" rtlCol="0">
            <a:spAutoFit/>
          </a:bodyPr>
          <a:lstStyle/>
          <a:p>
            <a:r>
              <a:rPr lang="en-US" sz="1000" dirty="0"/>
              <a:t>KSC LC 39A/13 Launches</a:t>
            </a:r>
          </a:p>
        </p:txBody>
      </p:sp>
      <p:sp>
        <p:nvSpPr>
          <p:cNvPr id="24" name="TextBox 23">
            <a:extLst>
              <a:ext uri="{FF2B5EF4-FFF2-40B4-BE49-F238E27FC236}">
                <a16:creationId xmlns:a16="http://schemas.microsoft.com/office/drawing/2014/main" id="{7F4667A3-955F-AAA2-7015-34E0B2275D2A}"/>
              </a:ext>
            </a:extLst>
          </p:cNvPr>
          <p:cNvSpPr txBox="1"/>
          <p:nvPr/>
        </p:nvSpPr>
        <p:spPr>
          <a:xfrm>
            <a:off x="7518072" y="1275996"/>
            <a:ext cx="2438577" cy="246221"/>
          </a:xfrm>
          <a:prstGeom prst="rect">
            <a:avLst/>
          </a:prstGeom>
          <a:noFill/>
        </p:spPr>
        <p:txBody>
          <a:bodyPr wrap="square" rtlCol="0">
            <a:spAutoFit/>
          </a:bodyPr>
          <a:lstStyle/>
          <a:p>
            <a:r>
              <a:rPr lang="en-US" sz="1000" dirty="0"/>
              <a:t>CCAFS SLC&amp;LC 40/33 Launches</a:t>
            </a:r>
          </a:p>
        </p:txBody>
      </p:sp>
      <p:sp>
        <p:nvSpPr>
          <p:cNvPr id="25" name="TextBox 24">
            <a:extLst>
              <a:ext uri="{FF2B5EF4-FFF2-40B4-BE49-F238E27FC236}">
                <a16:creationId xmlns:a16="http://schemas.microsoft.com/office/drawing/2014/main" id="{51AF12B7-7977-DE3D-8280-B9E1CF60C273}"/>
              </a:ext>
            </a:extLst>
          </p:cNvPr>
          <p:cNvSpPr txBox="1"/>
          <p:nvPr/>
        </p:nvSpPr>
        <p:spPr>
          <a:xfrm>
            <a:off x="250487" y="3884409"/>
            <a:ext cx="2438577" cy="246221"/>
          </a:xfrm>
          <a:prstGeom prst="rect">
            <a:avLst/>
          </a:prstGeom>
          <a:noFill/>
        </p:spPr>
        <p:txBody>
          <a:bodyPr wrap="square" rtlCol="0">
            <a:spAutoFit/>
          </a:bodyPr>
          <a:lstStyle/>
          <a:p>
            <a:r>
              <a:rPr lang="en-US" sz="1000" dirty="0"/>
              <a:t>CCAFS LC 40/26 Launches</a:t>
            </a:r>
          </a:p>
        </p:txBody>
      </p:sp>
      <p:sp>
        <p:nvSpPr>
          <p:cNvPr id="26" name="TextBox 25">
            <a:extLst>
              <a:ext uri="{FF2B5EF4-FFF2-40B4-BE49-F238E27FC236}">
                <a16:creationId xmlns:a16="http://schemas.microsoft.com/office/drawing/2014/main" id="{6DEEFB91-0CFE-CE82-F15E-BB9FF4D9DBDC}"/>
              </a:ext>
            </a:extLst>
          </p:cNvPr>
          <p:cNvSpPr txBox="1"/>
          <p:nvPr/>
        </p:nvSpPr>
        <p:spPr>
          <a:xfrm>
            <a:off x="9073662" y="4440958"/>
            <a:ext cx="2797851" cy="1015663"/>
          </a:xfrm>
          <a:prstGeom prst="rect">
            <a:avLst/>
          </a:prstGeom>
          <a:noFill/>
        </p:spPr>
        <p:txBody>
          <a:bodyPr wrap="square" rtlCol="0">
            <a:spAutoFit/>
          </a:bodyPr>
          <a:lstStyle/>
          <a:p>
            <a:r>
              <a:rPr lang="en-US" sz="1000" dirty="0"/>
              <a:t>BLUE CIRCLE  - LAUNCH SITE</a:t>
            </a:r>
          </a:p>
          <a:p>
            <a:r>
              <a:rPr lang="en-US" sz="1000" dirty="0"/>
              <a:t>YELLOW CIRCLE – SITE LAUNCH COUNT MIXED</a:t>
            </a:r>
          </a:p>
          <a:p>
            <a:r>
              <a:rPr lang="en-US" sz="1000" dirty="0"/>
              <a:t>GREEN CIRCLE – SITE LAUNCH ALL SUCCESSFUL</a:t>
            </a:r>
          </a:p>
          <a:p>
            <a:endParaRPr lang="en-US" sz="1000" dirty="0"/>
          </a:p>
          <a:p>
            <a:r>
              <a:rPr lang="en-US" sz="1000" dirty="0"/>
              <a:t>GREEN TAGS – SUCCESSFUL LAUNCHES</a:t>
            </a:r>
          </a:p>
          <a:p>
            <a:r>
              <a:rPr lang="en-US" sz="1000" dirty="0"/>
              <a:t>RED TAGS – UNSUCCESSFUL LAUNCHES</a:t>
            </a:r>
          </a:p>
        </p:txBody>
      </p:sp>
      <p:sp>
        <p:nvSpPr>
          <p:cNvPr id="29" name="TextBox 28">
            <a:extLst>
              <a:ext uri="{FF2B5EF4-FFF2-40B4-BE49-F238E27FC236}">
                <a16:creationId xmlns:a16="http://schemas.microsoft.com/office/drawing/2014/main" id="{32F53A37-2956-840C-03CE-ECF331B554E3}"/>
              </a:ext>
            </a:extLst>
          </p:cNvPr>
          <p:cNvSpPr txBox="1"/>
          <p:nvPr/>
        </p:nvSpPr>
        <p:spPr>
          <a:xfrm>
            <a:off x="9458683" y="1299460"/>
            <a:ext cx="2715460" cy="246221"/>
          </a:xfrm>
          <a:prstGeom prst="rect">
            <a:avLst/>
          </a:prstGeom>
          <a:noFill/>
        </p:spPr>
        <p:txBody>
          <a:bodyPr wrap="square" rtlCol="0">
            <a:spAutoFit/>
          </a:bodyPr>
          <a:lstStyle/>
          <a:p>
            <a:r>
              <a:rPr lang="en-US" sz="1000" dirty="0"/>
              <a:t>KSC LC 39A(10 successful Launches, 3 failures)</a:t>
            </a:r>
          </a:p>
        </p:txBody>
      </p:sp>
      <p:sp>
        <p:nvSpPr>
          <p:cNvPr id="30" name="TextBox 29">
            <a:extLst>
              <a:ext uri="{FF2B5EF4-FFF2-40B4-BE49-F238E27FC236}">
                <a16:creationId xmlns:a16="http://schemas.microsoft.com/office/drawing/2014/main" id="{3633343F-DF91-1B7F-360F-3E348852162D}"/>
              </a:ext>
            </a:extLst>
          </p:cNvPr>
          <p:cNvSpPr txBox="1"/>
          <p:nvPr/>
        </p:nvSpPr>
        <p:spPr>
          <a:xfrm>
            <a:off x="1735312" y="3891829"/>
            <a:ext cx="2438577" cy="246221"/>
          </a:xfrm>
          <a:prstGeom prst="rect">
            <a:avLst/>
          </a:prstGeom>
          <a:noFill/>
        </p:spPr>
        <p:txBody>
          <a:bodyPr wrap="square" rtlCol="0">
            <a:spAutoFit/>
          </a:bodyPr>
          <a:lstStyle/>
          <a:p>
            <a:r>
              <a:rPr lang="en-US" sz="1000" dirty="0"/>
              <a:t>CCAFS SLC 40/7 Launches</a:t>
            </a:r>
          </a:p>
        </p:txBody>
      </p:sp>
      <p:sp>
        <p:nvSpPr>
          <p:cNvPr id="31" name="TextBox 30">
            <a:extLst>
              <a:ext uri="{FF2B5EF4-FFF2-40B4-BE49-F238E27FC236}">
                <a16:creationId xmlns:a16="http://schemas.microsoft.com/office/drawing/2014/main" id="{A5D67A1B-AC66-68E1-3BB5-B8BB7A5F6FD6}"/>
              </a:ext>
            </a:extLst>
          </p:cNvPr>
          <p:cNvSpPr txBox="1"/>
          <p:nvPr/>
        </p:nvSpPr>
        <p:spPr>
          <a:xfrm>
            <a:off x="3365736" y="3886572"/>
            <a:ext cx="2703758" cy="246221"/>
          </a:xfrm>
          <a:prstGeom prst="rect">
            <a:avLst/>
          </a:prstGeom>
          <a:noFill/>
        </p:spPr>
        <p:txBody>
          <a:bodyPr wrap="square" rtlCol="0">
            <a:spAutoFit/>
          </a:bodyPr>
          <a:lstStyle/>
          <a:p>
            <a:r>
              <a:rPr lang="en-US" sz="1000" dirty="0"/>
              <a:t>CCAFS LC 40/8 successful Launches, 18 failures)</a:t>
            </a:r>
          </a:p>
        </p:txBody>
      </p:sp>
      <p:sp>
        <p:nvSpPr>
          <p:cNvPr id="32" name="TextBox 31">
            <a:extLst>
              <a:ext uri="{FF2B5EF4-FFF2-40B4-BE49-F238E27FC236}">
                <a16:creationId xmlns:a16="http://schemas.microsoft.com/office/drawing/2014/main" id="{DAE32105-F536-6F16-4B0A-D0D65E98C105}"/>
              </a:ext>
            </a:extLst>
          </p:cNvPr>
          <p:cNvSpPr txBox="1"/>
          <p:nvPr/>
        </p:nvSpPr>
        <p:spPr>
          <a:xfrm>
            <a:off x="6311985" y="3891829"/>
            <a:ext cx="2438577" cy="246221"/>
          </a:xfrm>
          <a:prstGeom prst="rect">
            <a:avLst/>
          </a:prstGeom>
          <a:noFill/>
        </p:spPr>
        <p:txBody>
          <a:bodyPr wrap="square" rtlCol="0">
            <a:spAutoFit/>
          </a:bodyPr>
          <a:lstStyle/>
          <a:p>
            <a:r>
              <a:rPr lang="en-US" sz="1000" dirty="0"/>
              <a:t>CCAFS SLC 40/7 Launches</a:t>
            </a:r>
          </a:p>
        </p:txBody>
      </p:sp>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Calculated Distances and markings - Folium Map</a:t>
            </a:r>
          </a:p>
        </p:txBody>
      </p:sp>
      <p:pic>
        <p:nvPicPr>
          <p:cNvPr id="10" name="Picture 9">
            <a:extLst>
              <a:ext uri="{FF2B5EF4-FFF2-40B4-BE49-F238E27FC236}">
                <a16:creationId xmlns:a16="http://schemas.microsoft.com/office/drawing/2014/main" id="{28A14636-9494-5DE7-B574-4EBC3FA619D7}"/>
              </a:ext>
            </a:extLst>
          </p:cNvPr>
          <p:cNvPicPr>
            <a:picLocks noChangeAspect="1"/>
          </p:cNvPicPr>
          <p:nvPr/>
        </p:nvPicPr>
        <p:blipFill>
          <a:blip r:embed="rId3"/>
          <a:stretch>
            <a:fillRect/>
          </a:stretch>
        </p:blipFill>
        <p:spPr>
          <a:xfrm>
            <a:off x="770011" y="2006844"/>
            <a:ext cx="4429125" cy="3829050"/>
          </a:xfrm>
          <a:prstGeom prst="rect">
            <a:avLst/>
          </a:prstGeom>
        </p:spPr>
      </p:pic>
      <p:sp>
        <p:nvSpPr>
          <p:cNvPr id="11" name="TextBox 10">
            <a:extLst>
              <a:ext uri="{FF2B5EF4-FFF2-40B4-BE49-F238E27FC236}">
                <a16:creationId xmlns:a16="http://schemas.microsoft.com/office/drawing/2014/main" id="{FFDC0984-2406-33AE-783E-80352807EAA5}"/>
              </a:ext>
            </a:extLst>
          </p:cNvPr>
          <p:cNvSpPr txBox="1"/>
          <p:nvPr/>
        </p:nvSpPr>
        <p:spPr>
          <a:xfrm>
            <a:off x="5524232" y="5335675"/>
            <a:ext cx="5418423" cy="1477328"/>
          </a:xfrm>
          <a:prstGeom prst="rect">
            <a:avLst/>
          </a:prstGeom>
          <a:noFill/>
        </p:spPr>
        <p:txBody>
          <a:bodyPr wrap="square" rtlCol="0">
            <a:spAutoFit/>
          </a:bodyPr>
          <a:lstStyle/>
          <a:p>
            <a:r>
              <a:rPr lang="en-US" dirty="0"/>
              <a:t>CCAFS SLC 40 to Coastline – 0.86 KM</a:t>
            </a:r>
          </a:p>
          <a:p>
            <a:r>
              <a:rPr lang="en-US" dirty="0"/>
              <a:t>CCAFS SLC 40 to Parkway – 0.586 KM</a:t>
            </a:r>
          </a:p>
          <a:p>
            <a:r>
              <a:rPr lang="en-US" dirty="0"/>
              <a:t>CCAFS SLC 40 to Railway – 0.972 KM</a:t>
            </a:r>
          </a:p>
          <a:p>
            <a:r>
              <a:rPr lang="en-US" dirty="0"/>
              <a:t>CCAFS SLC 40 to Titusville – 23.89 KM</a:t>
            </a:r>
          </a:p>
          <a:p>
            <a:endParaRPr lang="en-US" dirty="0"/>
          </a:p>
        </p:txBody>
      </p:sp>
      <p:pic>
        <p:nvPicPr>
          <p:cNvPr id="13" name="Picture 12">
            <a:extLst>
              <a:ext uri="{FF2B5EF4-FFF2-40B4-BE49-F238E27FC236}">
                <a16:creationId xmlns:a16="http://schemas.microsoft.com/office/drawing/2014/main" id="{55C29822-C255-7210-F28D-26B43E68BC64}"/>
              </a:ext>
            </a:extLst>
          </p:cNvPr>
          <p:cNvPicPr>
            <a:picLocks noChangeAspect="1"/>
          </p:cNvPicPr>
          <p:nvPr/>
        </p:nvPicPr>
        <p:blipFill>
          <a:blip r:embed="rId4"/>
          <a:stretch>
            <a:fillRect/>
          </a:stretch>
        </p:blipFill>
        <p:spPr>
          <a:xfrm>
            <a:off x="5344419" y="1723795"/>
            <a:ext cx="6740706" cy="35814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Successful Launches All Sites </a:t>
            </a:r>
          </a:p>
        </p:txBody>
      </p:sp>
      <p:pic>
        <p:nvPicPr>
          <p:cNvPr id="7" name="Picture 6">
            <a:extLst>
              <a:ext uri="{FF2B5EF4-FFF2-40B4-BE49-F238E27FC236}">
                <a16:creationId xmlns:a16="http://schemas.microsoft.com/office/drawing/2014/main" id="{511E4770-5753-0618-0374-ACA8F51F48BA}"/>
              </a:ext>
            </a:extLst>
          </p:cNvPr>
          <p:cNvPicPr>
            <a:picLocks noChangeAspect="1"/>
          </p:cNvPicPr>
          <p:nvPr/>
        </p:nvPicPr>
        <p:blipFill>
          <a:blip r:embed="rId3"/>
          <a:stretch>
            <a:fillRect/>
          </a:stretch>
        </p:blipFill>
        <p:spPr>
          <a:xfrm>
            <a:off x="182880" y="1512698"/>
            <a:ext cx="11484905" cy="3832603"/>
          </a:xfrm>
          <a:prstGeom prst="rect">
            <a:avLst/>
          </a:prstGeom>
        </p:spPr>
      </p:pic>
      <p:sp>
        <p:nvSpPr>
          <p:cNvPr id="9" name="TextBox 8">
            <a:extLst>
              <a:ext uri="{FF2B5EF4-FFF2-40B4-BE49-F238E27FC236}">
                <a16:creationId xmlns:a16="http://schemas.microsoft.com/office/drawing/2014/main" id="{DAEB025D-F3A6-34E0-7B41-A5AFDD0133FA}"/>
              </a:ext>
            </a:extLst>
          </p:cNvPr>
          <p:cNvSpPr txBox="1"/>
          <p:nvPr/>
        </p:nvSpPr>
        <p:spPr>
          <a:xfrm>
            <a:off x="624840" y="5775960"/>
            <a:ext cx="101803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Launch success in the early years (first 56 launches) was marginal. </a:t>
            </a:r>
          </a:p>
          <a:p>
            <a:pPr marL="285750" indent="-285750">
              <a:buFont typeface="Arial" panose="020B0604020202020204" pitchFamily="34" charset="0"/>
              <a:buChar char="•"/>
            </a:pPr>
            <a:r>
              <a:rPr lang="en-US" dirty="0"/>
              <a:t>KSC LC – 39A represented the largest percentage of the total successful launches. </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24372" y="6319350"/>
            <a:ext cx="2743200" cy="401638"/>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8747" y="1490345"/>
            <a:ext cx="10723945" cy="9175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Highest Launch Success Ratio</a:t>
            </a:r>
          </a:p>
        </p:txBody>
      </p:sp>
      <p:pic>
        <p:nvPicPr>
          <p:cNvPr id="4" name="Picture 3">
            <a:extLst>
              <a:ext uri="{FF2B5EF4-FFF2-40B4-BE49-F238E27FC236}">
                <a16:creationId xmlns:a16="http://schemas.microsoft.com/office/drawing/2014/main" id="{3D72D7E1-E768-063D-8532-38CED283730B}"/>
              </a:ext>
            </a:extLst>
          </p:cNvPr>
          <p:cNvPicPr>
            <a:picLocks noChangeAspect="1"/>
          </p:cNvPicPr>
          <p:nvPr/>
        </p:nvPicPr>
        <p:blipFill>
          <a:blip r:embed="rId3"/>
          <a:stretch>
            <a:fillRect/>
          </a:stretch>
        </p:blipFill>
        <p:spPr>
          <a:xfrm>
            <a:off x="339284" y="1949132"/>
            <a:ext cx="10842869" cy="3520886"/>
          </a:xfrm>
          <a:prstGeom prst="rect">
            <a:avLst/>
          </a:prstGeom>
        </p:spPr>
      </p:pic>
      <p:sp>
        <p:nvSpPr>
          <p:cNvPr id="6" name="TextBox 5">
            <a:extLst>
              <a:ext uri="{FF2B5EF4-FFF2-40B4-BE49-F238E27FC236}">
                <a16:creationId xmlns:a16="http://schemas.microsoft.com/office/drawing/2014/main" id="{F5294F9A-B07F-BDC8-FB4B-3194129A293C}"/>
              </a:ext>
            </a:extLst>
          </p:cNvPr>
          <p:cNvSpPr txBox="1"/>
          <p:nvPr/>
        </p:nvSpPr>
        <p:spPr>
          <a:xfrm>
            <a:off x="1493520" y="5715000"/>
            <a:ext cx="9235440" cy="646331"/>
          </a:xfrm>
          <a:prstGeom prst="rect">
            <a:avLst/>
          </a:prstGeom>
          <a:noFill/>
        </p:spPr>
        <p:txBody>
          <a:bodyPr wrap="square" rtlCol="0">
            <a:spAutoFit/>
          </a:bodyPr>
          <a:lstStyle/>
          <a:p>
            <a:r>
              <a:rPr lang="en-US" dirty="0"/>
              <a:t>Though KSC LC-39A was responsible for the highest percentage of success across the launch sites, CCAFS SLC-40 had the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3594" y="4980045"/>
            <a:ext cx="10414662" cy="160337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Across all Sites:</a:t>
            </a:r>
          </a:p>
          <a:p>
            <a:pPr>
              <a:lnSpc>
                <a:spcPct val="100000"/>
              </a:lnSpc>
              <a:spcBef>
                <a:spcPts val="1400"/>
              </a:spcBef>
              <a:buFontTx/>
              <a:buChar char="-"/>
            </a:pPr>
            <a:r>
              <a:rPr lang="en-US" sz="2200" dirty="0">
                <a:solidFill>
                  <a:schemeClr val="accent3">
                    <a:lumMod val="25000"/>
                  </a:schemeClr>
                </a:solidFill>
                <a:latin typeface="Abadi"/>
              </a:rPr>
              <a:t>Booster Version FT was the most successful</a:t>
            </a:r>
          </a:p>
          <a:p>
            <a:pPr>
              <a:lnSpc>
                <a:spcPct val="100000"/>
              </a:lnSpc>
              <a:spcBef>
                <a:spcPts val="1400"/>
              </a:spcBef>
              <a:buFontTx/>
              <a:buChar char="-"/>
            </a:pPr>
            <a:r>
              <a:rPr lang="en-US" sz="2200" dirty="0">
                <a:solidFill>
                  <a:schemeClr val="accent3">
                    <a:lumMod val="25000"/>
                  </a:schemeClr>
                </a:solidFill>
                <a:latin typeface="Abadi"/>
              </a:rPr>
              <a:t>Booster Version v1.1 was the least successful</a:t>
            </a:r>
          </a:p>
          <a:p>
            <a:pPr>
              <a:lnSpc>
                <a:spcPct val="100000"/>
              </a:lnSpc>
              <a:spcBef>
                <a:spcPts val="1400"/>
              </a:spcBef>
              <a:buFontTx/>
              <a:buChar char="-"/>
            </a:pPr>
            <a:r>
              <a:rPr lang="en-US" sz="2200" dirty="0">
                <a:solidFill>
                  <a:schemeClr val="accent3">
                    <a:lumMod val="25000"/>
                  </a:schemeClr>
                </a:solidFill>
                <a:latin typeface="Abadi"/>
              </a:rPr>
              <a:t>Booster Version B4 was successfully launched with the highest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SCATTER PLOT– All Site/Full Payload Range</a:t>
            </a:r>
          </a:p>
        </p:txBody>
      </p:sp>
      <p:pic>
        <p:nvPicPr>
          <p:cNvPr id="4" name="Picture 3">
            <a:extLst>
              <a:ext uri="{FF2B5EF4-FFF2-40B4-BE49-F238E27FC236}">
                <a16:creationId xmlns:a16="http://schemas.microsoft.com/office/drawing/2014/main" id="{7427B794-B954-2178-7984-6891C7CD5580}"/>
              </a:ext>
            </a:extLst>
          </p:cNvPr>
          <p:cNvPicPr>
            <a:picLocks noChangeAspect="1"/>
          </p:cNvPicPr>
          <p:nvPr/>
        </p:nvPicPr>
        <p:blipFill>
          <a:blip r:embed="rId3"/>
          <a:stretch>
            <a:fillRect/>
          </a:stretch>
        </p:blipFill>
        <p:spPr>
          <a:xfrm>
            <a:off x="328051" y="1527861"/>
            <a:ext cx="11025749" cy="32959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13905" y="4900396"/>
            <a:ext cx="5325989" cy="1992262"/>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3CE47235-5506-8FE1-CBC8-B5E6F857A682}"/>
              </a:ext>
            </a:extLst>
          </p:cNvPr>
          <p:cNvGraphicFramePr>
            <a:graphicFrameLocks/>
          </p:cNvGraphicFramePr>
          <p:nvPr>
            <p:extLst>
              <p:ext uri="{D42A27DB-BD31-4B8C-83A1-F6EECF244321}">
                <p14:modId xmlns:p14="http://schemas.microsoft.com/office/powerpoint/2010/main" val="2204578613"/>
              </p:ext>
            </p:extLst>
          </p:nvPr>
        </p:nvGraphicFramePr>
        <p:xfrm>
          <a:off x="2362200" y="1604378"/>
          <a:ext cx="6629400" cy="37296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3FCDBFE-1F64-A79A-1EFE-25424A1C9765}"/>
              </a:ext>
            </a:extLst>
          </p:cNvPr>
          <p:cNvPicPr>
            <a:picLocks noChangeAspect="1"/>
          </p:cNvPicPr>
          <p:nvPr/>
        </p:nvPicPr>
        <p:blipFill>
          <a:blip r:embed="rId3"/>
          <a:stretch>
            <a:fillRect/>
          </a:stretch>
        </p:blipFill>
        <p:spPr>
          <a:xfrm>
            <a:off x="770011" y="1434465"/>
            <a:ext cx="5210175" cy="4476750"/>
          </a:xfrm>
          <a:prstGeom prst="rect">
            <a:avLst/>
          </a:prstGeom>
        </p:spPr>
      </p:pic>
      <p:sp>
        <p:nvSpPr>
          <p:cNvPr id="7" name="TextBox 6">
            <a:extLst>
              <a:ext uri="{FF2B5EF4-FFF2-40B4-BE49-F238E27FC236}">
                <a16:creationId xmlns:a16="http://schemas.microsoft.com/office/drawing/2014/main" id="{38FA1EF7-41FC-53C6-9F76-95486E9DE9C2}"/>
              </a:ext>
            </a:extLst>
          </p:cNvPr>
          <p:cNvSpPr txBox="1"/>
          <p:nvPr/>
        </p:nvSpPr>
        <p:spPr>
          <a:xfrm>
            <a:off x="6416040" y="1554480"/>
            <a:ext cx="4648200" cy="1754326"/>
          </a:xfrm>
          <a:prstGeom prst="rect">
            <a:avLst/>
          </a:prstGeom>
          <a:noFill/>
        </p:spPr>
        <p:txBody>
          <a:bodyPr wrap="square" rtlCol="0">
            <a:spAutoFit/>
          </a:bodyPr>
          <a:lstStyle/>
          <a:p>
            <a:r>
              <a:rPr lang="en-US" b="0" i="0" dirty="0">
                <a:effectLst/>
                <a:latin typeface="Abadi" panose="020B0604020104020204" pitchFamily="34" charset="0"/>
              </a:rPr>
              <a:t>The test data accuracy and confusion matrix response was identical across the model results. Likely because of the lack of data and differentiation in the data. So, its very difficult to chose a best model based on the test accuracy</a:t>
            </a:r>
            <a:endParaRPr lang="en-US" dirty="0">
              <a:latin typeface="Abadi" panose="020B0604020104020204" pitchFamily="34" charset="0"/>
            </a:endParaRPr>
          </a:p>
        </p:txBody>
      </p:sp>
      <p:sp>
        <p:nvSpPr>
          <p:cNvPr id="8" name="TextBox 7">
            <a:extLst>
              <a:ext uri="{FF2B5EF4-FFF2-40B4-BE49-F238E27FC236}">
                <a16:creationId xmlns:a16="http://schemas.microsoft.com/office/drawing/2014/main" id="{E1A314F5-23EC-9C24-5CAB-1F546C43E1B5}"/>
              </a:ext>
            </a:extLst>
          </p:cNvPr>
          <p:cNvSpPr txBox="1"/>
          <p:nvPr/>
        </p:nvSpPr>
        <p:spPr>
          <a:xfrm>
            <a:off x="6416040" y="3429000"/>
            <a:ext cx="5501640" cy="1754326"/>
          </a:xfrm>
          <a:prstGeom prst="rect">
            <a:avLst/>
          </a:prstGeom>
          <a:noFill/>
        </p:spPr>
        <p:txBody>
          <a:bodyPr wrap="square" rtlCol="0">
            <a:spAutoFit/>
          </a:bodyPr>
          <a:lstStyle/>
          <a:p>
            <a:pPr algn="l">
              <a:buFont typeface="+mj-lt"/>
              <a:buAutoNum type="arabicPeriod"/>
            </a:pPr>
            <a:r>
              <a:rPr lang="en-US" b="0" i="0" dirty="0">
                <a:effectLst/>
                <a:latin typeface="__fkGroteskNeue_598ab8"/>
              </a:rPr>
              <a:t>Accuracy: (TP + TN) / (TP + TN + FP + FN) = 0.8333333 </a:t>
            </a:r>
          </a:p>
          <a:p>
            <a:pPr algn="l">
              <a:buFont typeface="+mj-lt"/>
              <a:buAutoNum type="arabicPeriod"/>
            </a:pPr>
            <a:r>
              <a:rPr lang="en-US" b="0" i="0" dirty="0">
                <a:effectLst/>
                <a:latin typeface="__fkGroteskNeue_598ab8"/>
              </a:rPr>
              <a:t>Precision: TP / (TP + FP)                               = 0.8</a:t>
            </a:r>
          </a:p>
          <a:p>
            <a:pPr algn="l">
              <a:buFont typeface="+mj-lt"/>
              <a:buAutoNum type="arabicPeriod"/>
            </a:pPr>
            <a:r>
              <a:rPr lang="en-US" b="0" i="0" dirty="0">
                <a:effectLst/>
                <a:latin typeface="__fkGroteskNeue_598ab8"/>
              </a:rPr>
              <a:t>Recall (Sensitivity): TP / (TP + FN)              = 0.8</a:t>
            </a:r>
          </a:p>
          <a:p>
            <a:pPr algn="l">
              <a:buFont typeface="+mj-lt"/>
              <a:buAutoNum type="arabicPeriod"/>
            </a:pPr>
            <a:r>
              <a:rPr lang="en-US" b="0" i="0" dirty="0">
                <a:effectLst/>
                <a:latin typeface="__fkGroteskNeue_598ab8"/>
              </a:rPr>
              <a:t>Specificity: TN / (TN + FP)                            = 0.5</a:t>
            </a:r>
          </a:p>
          <a:p>
            <a:pPr algn="l">
              <a:buFont typeface="+mj-lt"/>
              <a:buAutoNum type="arabicPeriod"/>
            </a:pPr>
            <a:r>
              <a:rPr lang="en-US" b="0" i="0" dirty="0">
                <a:effectLst/>
                <a:latin typeface="__fkGroteskNeue_598ab8"/>
              </a:rPr>
              <a:t>F1-Score: 2 * (Precision * Recall) / (Precision + Recall)</a:t>
            </a:r>
          </a:p>
          <a:p>
            <a:r>
              <a:rPr lang="en-US" dirty="0"/>
              <a:t>         = 0.8</a:t>
            </a: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33269" cy="4351338"/>
          </a:xfrm>
          <a:prstGeom prst="rect">
            <a:avLst/>
          </a:prstGeom>
        </p:spPr>
        <p:txBody>
          <a:bodyPr>
            <a:normAutofit/>
          </a:bodyPr>
          <a:lstStyle/>
          <a:p>
            <a:pPr>
              <a:lnSpc>
                <a:spcPct val="100000"/>
              </a:lnSpc>
              <a:spcBef>
                <a:spcPts val="1400"/>
              </a:spcBef>
            </a:pPr>
            <a:r>
              <a:rPr lang="en-US" sz="1600" b="0" i="0" dirty="0">
                <a:effectLst/>
                <a:latin typeface="Consolas" panose="020B0609020204030204" pitchFamily="49" charset="0"/>
              </a:rPr>
              <a:t>IN SUMMARY: The test data accuracy and confusion matrix response was identical across the model results. So, its very difficult to chose a best model based on the test accuracy. </a:t>
            </a:r>
          </a:p>
          <a:p>
            <a:pPr>
              <a:lnSpc>
                <a:spcPct val="100000"/>
              </a:lnSpc>
              <a:spcBef>
                <a:spcPts val="1400"/>
              </a:spcBef>
            </a:pPr>
            <a:r>
              <a:rPr lang="en-US" sz="1600" b="0" i="0" dirty="0">
                <a:effectLst/>
                <a:latin typeface="Consolas" panose="020B0609020204030204" pitchFamily="49" charset="0"/>
              </a:rPr>
              <a:t>SVM is likely to perform the best overall on this dataset due to its strength in handling high-dimensional data and non-linear relationships. </a:t>
            </a:r>
          </a:p>
          <a:p>
            <a:pPr>
              <a:lnSpc>
                <a:spcPct val="100000"/>
              </a:lnSpc>
              <a:spcBef>
                <a:spcPts val="1400"/>
              </a:spcBef>
            </a:pPr>
            <a:r>
              <a:rPr lang="en-US" sz="1600" b="0" i="0" dirty="0">
                <a:effectLst/>
                <a:latin typeface="Consolas" panose="020B0609020204030204" pitchFamily="49" charset="0"/>
              </a:rPr>
              <a:t>However, Logistic Regression could also be a strong contender if the relationships between the features and the target are mostly linear. </a:t>
            </a:r>
          </a:p>
          <a:p>
            <a:pPr>
              <a:lnSpc>
                <a:spcPct val="100000"/>
              </a:lnSpc>
              <a:spcBef>
                <a:spcPts val="1400"/>
              </a:spcBef>
            </a:pPr>
            <a:r>
              <a:rPr lang="en-US" sz="1600" b="0" i="0" dirty="0">
                <a:effectLst/>
                <a:latin typeface="Consolas" panose="020B0609020204030204" pitchFamily="49" charset="0"/>
              </a:rPr>
              <a:t>KNN should be the worst performer as it is less effective with High-dimensional data.</a:t>
            </a:r>
          </a:p>
          <a:p>
            <a:pPr>
              <a:lnSpc>
                <a:spcPct val="100000"/>
              </a:lnSpc>
              <a:spcBef>
                <a:spcPts val="1400"/>
              </a:spcBef>
            </a:pPr>
            <a:endParaRPr lang="en-US" sz="1600" b="0" i="0" dirty="0">
              <a:effectLst/>
              <a:latin typeface="Consolas" panose="020B0609020204030204" pitchFamily="49" charset="0"/>
            </a:endParaRPr>
          </a:p>
          <a:p>
            <a:pPr>
              <a:lnSpc>
                <a:spcPct val="100000"/>
              </a:lnSpc>
              <a:spcBef>
                <a:spcPts val="1400"/>
              </a:spcBef>
            </a:pPr>
            <a:r>
              <a:rPr lang="en-US" sz="1600" b="0" i="0" dirty="0">
                <a:effectLst/>
                <a:latin typeface="Consolas" panose="020B0609020204030204" pitchFamily="49" charset="0"/>
              </a:rPr>
              <a:t> CONCLUSION: The Cross-validation results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should be considered as this is the best performer on the dataset. </a:t>
            </a:r>
          </a:p>
          <a:p>
            <a:pPr>
              <a:lnSpc>
                <a:spcPct val="100000"/>
              </a:lnSpc>
              <a:spcBef>
                <a:spcPts val="1400"/>
              </a:spcBef>
            </a:pPr>
            <a:r>
              <a:rPr lang="en-US" sz="1600" b="0" i="0" dirty="0">
                <a:effectLst/>
                <a:latin typeface="Consolas" panose="020B0609020204030204" pitchFamily="49" charset="0"/>
              </a:rPr>
              <a:t>Based on that weight I would choose the DECISION TREE CLASSIFIER as the best performer as it has the highest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result! accuracy : 0.875</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different code to prevent </a:t>
            </a:r>
            <a:r>
              <a:rPr lang="en-US" sz="2200" dirty="0" err="1">
                <a:solidFill>
                  <a:schemeClr val="accent3">
                    <a:lumMod val="25000"/>
                  </a:schemeClr>
                </a:solidFill>
                <a:latin typeface="Abadi" panose="020B0604020104020204" pitchFamily="34" charset="0"/>
              </a:rPr>
              <a:t>js</a:t>
            </a:r>
            <a:r>
              <a:rPr lang="en-US" sz="2200" dirty="0">
                <a:solidFill>
                  <a:schemeClr val="accent3">
                    <a:lumMod val="25000"/>
                  </a:schemeClr>
                </a:solidFill>
                <a:latin typeface="Abadi" panose="020B0604020104020204" pitchFamily="34" charset="0"/>
              </a:rPr>
              <a:t> errors at !</a:t>
            </a:r>
            <a:r>
              <a:rPr lang="en-US" sz="2200" dirty="0" err="1">
                <a:solidFill>
                  <a:schemeClr val="accent3">
                    <a:lumMod val="25000"/>
                  </a:schemeClr>
                </a:solidFill>
                <a:latin typeface="Abadi" panose="020B0604020104020204" pitchFamily="34" charset="0"/>
              </a:rPr>
              <a:t>wget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27211"/>
            <a:ext cx="2743200" cy="401638"/>
          </a:xfrm>
        </p:spPr>
        <p:txBody>
          <a:bodyPr/>
          <a:lstStyle/>
          <a:p>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0496" y="1459118"/>
            <a:ext cx="10637234" cy="5218130"/>
          </a:xfrm>
          <a:prstGeom prst="rect">
            <a:avLst/>
          </a:prstGeom>
        </p:spPr>
        <p:txBody>
          <a:bodyPr vert="horz" lIns="91440" tIns="45720" rIns="91440" bIns="45720" rtlCol="0" anchor="t">
            <a:normAutofit fontScale="85000" lnSpcReduction="10000"/>
          </a:bodyPr>
          <a:lstStyle/>
          <a:p>
            <a:pPr marL="0" indent="0" algn="ctr" fontAlgn="base">
              <a:buNone/>
            </a:pPr>
            <a:r>
              <a:rPr lang="en-US" sz="2000" b="1" i="0" dirty="0">
                <a:effectLst/>
                <a:latin typeface="inherit"/>
              </a:rPr>
              <a:t>Our Objective in this project is to Collect and Condition data from the </a:t>
            </a:r>
            <a:r>
              <a:rPr lang="en-US" sz="2000" b="1" i="0" dirty="0" err="1">
                <a:effectLst/>
                <a:latin typeface="inherit"/>
              </a:rPr>
              <a:t>Spacex</a:t>
            </a:r>
            <a:r>
              <a:rPr lang="en-US" sz="2000" b="1" i="0" dirty="0">
                <a:effectLst/>
                <a:latin typeface="inherit"/>
              </a:rPr>
              <a:t> website for a SpaceX Falcon 9 first stage Landing Prediction and to produce a data set that will be used in the following module.</a:t>
            </a:r>
            <a:endParaRPr lang="en-US" sz="2000" b="1" i="0" dirty="0">
              <a:effectLst/>
              <a:latin typeface="-apple-system"/>
            </a:endParaRPr>
          </a:p>
          <a:p>
            <a:pPr>
              <a:lnSpc>
                <a:spcPct val="100000"/>
              </a:lnSpc>
              <a:spcBef>
                <a:spcPts val="1400"/>
              </a:spcBef>
            </a:pPr>
            <a:r>
              <a:rPr lang="en-US" sz="2200" dirty="0">
                <a:solidFill>
                  <a:schemeClr val="accent3">
                    <a:lumMod val="25000"/>
                  </a:schemeClr>
                </a:solidFill>
                <a:latin typeface="Abadi"/>
              </a:rPr>
              <a:t>We will make 5 of the following 6 calls [GET] to the API at </a:t>
            </a:r>
            <a:r>
              <a:rPr lang="en-US" sz="2200" dirty="0">
                <a:solidFill>
                  <a:schemeClr val="accent3">
                    <a:lumMod val="25000"/>
                  </a:schemeClr>
                </a:solidFill>
                <a:latin typeface="Abadi"/>
                <a:hlinkClick r:id="rId4"/>
              </a:rPr>
              <a:t>http://api.spacexdata.com/v4/~</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Our first API [GET] call  - </a:t>
            </a:r>
            <a:r>
              <a:rPr lang="en-US" sz="1800" dirty="0" err="1">
                <a:solidFill>
                  <a:schemeClr val="accent3">
                    <a:lumMod val="25000"/>
                  </a:schemeClr>
                </a:solidFill>
                <a:latin typeface="Abadi"/>
              </a:rPr>
              <a:t>spacex_url</a:t>
            </a:r>
            <a:r>
              <a:rPr lang="en-US" sz="1800" dirty="0">
                <a:solidFill>
                  <a:schemeClr val="accent3">
                    <a:lumMod val="25000"/>
                  </a:schemeClr>
                </a:solidFill>
                <a:latin typeface="Abadi"/>
              </a:rPr>
              <a:t>=</a:t>
            </a:r>
            <a:r>
              <a:rPr lang="en-US" sz="1800" dirty="0">
                <a:solidFill>
                  <a:schemeClr val="accent3">
                    <a:lumMod val="25000"/>
                  </a:schemeClr>
                </a:solidFill>
                <a:latin typeface="Abadi"/>
                <a:hlinkClick r:id="rId5"/>
              </a:rPr>
              <a:t>https://api.spacexdata.com/v4/launches/past</a:t>
            </a:r>
            <a:r>
              <a:rPr lang="en-US" sz="1800" dirty="0">
                <a:solidFill>
                  <a:schemeClr val="accent3">
                    <a:lumMod val="25000"/>
                  </a:schemeClr>
                </a:solidFill>
                <a:latin typeface="Abadi"/>
              </a:rPr>
              <a:t> will show us the response information about past SpaceX launches. This information may be dynamic.</a:t>
            </a:r>
          </a:p>
          <a:p>
            <a:pPr lvl="1">
              <a:lnSpc>
                <a:spcPct val="100000"/>
              </a:lnSpc>
              <a:spcBef>
                <a:spcPts val="1400"/>
              </a:spcBef>
            </a:pPr>
            <a:r>
              <a:rPr lang="en-US" sz="1800" dirty="0">
                <a:solidFill>
                  <a:schemeClr val="accent3">
                    <a:lumMod val="25000"/>
                  </a:schemeClr>
                </a:solidFill>
                <a:latin typeface="Abadi"/>
              </a:rPr>
              <a:t>Our second API [GET] call -</a:t>
            </a:r>
            <a:r>
              <a:rPr lang="en-US" sz="1800" dirty="0" err="1">
                <a:solidFill>
                  <a:schemeClr val="accent3">
                    <a:lumMod val="25000"/>
                  </a:schemeClr>
                </a:solidFill>
                <a:latin typeface="Abadi"/>
              </a:rPr>
              <a:t>static_json_url</a:t>
            </a:r>
            <a:r>
              <a:rPr lang="en-US" sz="1800" dirty="0">
                <a:solidFill>
                  <a:schemeClr val="accent3">
                    <a:lumMod val="25000"/>
                  </a:schemeClr>
                </a:solidFill>
                <a:latin typeface="Abadi"/>
              </a:rPr>
              <a:t>=</a:t>
            </a:r>
            <a:r>
              <a:rPr lang="en-US" sz="1800" dirty="0">
                <a:solidFill>
                  <a:srgbClr val="0070C0"/>
                </a:solidFill>
                <a:latin typeface="Abadi"/>
              </a:rPr>
              <a:t>'https://cf-courses-data.s3.us.cloud-object-storage.appdomain.cloud/IBM-DS0321EN-SkillsNetwork/datasets/</a:t>
            </a:r>
            <a:r>
              <a:rPr lang="en-US" sz="1800" dirty="0" err="1">
                <a:solidFill>
                  <a:srgbClr val="0070C0"/>
                </a:solidFill>
                <a:latin typeface="Abadi"/>
              </a:rPr>
              <a:t>API_call_spacex_api.json</a:t>
            </a:r>
            <a:r>
              <a:rPr lang="en-US" sz="1800" dirty="0">
                <a:solidFill>
                  <a:schemeClr val="accent3">
                    <a:lumMod val="25000"/>
                  </a:schemeClr>
                </a:solidFill>
                <a:latin typeface="Abadi"/>
              </a:rPr>
              <a:t>’ will provide us with static consistent data (w/response code) that can be used to evaluate our responses for the course. The resulting data is converted to a data frame for cleaning and conditioning.</a:t>
            </a:r>
          </a:p>
          <a:p>
            <a:pPr lvl="1">
              <a:lnSpc>
                <a:spcPct val="100000"/>
              </a:lnSpc>
              <a:spcBef>
                <a:spcPts val="1400"/>
              </a:spcBef>
            </a:pPr>
            <a:r>
              <a:rPr lang="en-US" sz="1800" dirty="0">
                <a:solidFill>
                  <a:schemeClr val="accent3">
                    <a:lumMod val="25000"/>
                  </a:schemeClr>
                </a:solidFill>
                <a:latin typeface="Abadi"/>
              </a:rPr>
              <a:t>Our third API [GET] call is made via a function - </a:t>
            </a:r>
            <a:r>
              <a:rPr lang="en-US" sz="1800" dirty="0">
                <a:solidFill>
                  <a:schemeClr val="accent3">
                    <a:lumMod val="25000"/>
                  </a:schemeClr>
                </a:solidFill>
                <a:latin typeface="Abadi"/>
                <a:hlinkClick r:id="rId6"/>
              </a:rPr>
              <a:t>https://api.spacexdata.com/v4/rockets/</a:t>
            </a:r>
            <a:r>
              <a:rPr lang="en-US" sz="1800" dirty="0">
                <a:solidFill>
                  <a:schemeClr val="accent3">
                    <a:lumMod val="25000"/>
                  </a:schemeClr>
                </a:solidFill>
                <a:latin typeface="Abadi"/>
              </a:rPr>
              <a:t> and will provide a list of booster names that will be appended to our data set.</a:t>
            </a:r>
          </a:p>
          <a:p>
            <a:pPr lvl="1">
              <a:lnSpc>
                <a:spcPct val="100000"/>
              </a:lnSpc>
              <a:spcBef>
                <a:spcPts val="1400"/>
              </a:spcBef>
            </a:pPr>
            <a:r>
              <a:rPr lang="en-US" sz="1800" dirty="0">
                <a:solidFill>
                  <a:schemeClr val="accent3">
                    <a:lumMod val="25000"/>
                  </a:schemeClr>
                </a:solidFill>
                <a:latin typeface="Abadi"/>
              </a:rPr>
              <a:t>Our fourth API [GET] call is made via a function - </a:t>
            </a:r>
            <a:r>
              <a:rPr lang="en-US" sz="1800" dirty="0">
                <a:solidFill>
                  <a:schemeClr val="accent3">
                    <a:lumMod val="25000"/>
                  </a:schemeClr>
                </a:solidFill>
                <a:latin typeface="Abadi"/>
                <a:hlinkClick r:id="rId7"/>
              </a:rPr>
              <a:t>https://api.spacexdata.com/v4/launchpads/</a:t>
            </a:r>
            <a:r>
              <a:rPr lang="en-US" sz="1800" dirty="0">
                <a:solidFill>
                  <a:schemeClr val="accent3">
                    <a:lumMod val="25000"/>
                  </a:schemeClr>
                </a:solidFill>
                <a:latin typeface="Abadi"/>
              </a:rPr>
              <a:t> and will provide a list of launch site locations (longitude and Latitude). This will be appended to our data set.</a:t>
            </a:r>
          </a:p>
          <a:p>
            <a:pPr lvl="1">
              <a:lnSpc>
                <a:spcPct val="100000"/>
              </a:lnSpc>
              <a:spcBef>
                <a:spcPts val="1400"/>
              </a:spcBef>
            </a:pPr>
            <a:r>
              <a:rPr lang="en-US" sz="1800" dirty="0">
                <a:solidFill>
                  <a:schemeClr val="accent3">
                    <a:lumMod val="25000"/>
                  </a:schemeClr>
                </a:solidFill>
                <a:latin typeface="Abadi"/>
              </a:rPr>
              <a:t>Our fifth API [GET] call is make via a function - </a:t>
            </a:r>
            <a:r>
              <a:rPr lang="en-US" sz="1800" dirty="0">
                <a:solidFill>
                  <a:schemeClr val="accent3">
                    <a:lumMod val="25000"/>
                  </a:schemeClr>
                </a:solidFill>
                <a:latin typeface="Abadi"/>
                <a:hlinkClick r:id="rId8"/>
              </a:rPr>
              <a:t>https://api.spacexdata.com/v4/payloads/</a:t>
            </a:r>
            <a:r>
              <a:rPr lang="en-US" sz="1800" dirty="0">
                <a:solidFill>
                  <a:schemeClr val="accent3">
                    <a:lumMod val="25000"/>
                  </a:schemeClr>
                </a:solidFill>
                <a:latin typeface="Abadi"/>
              </a:rPr>
              <a:t> and will provide a list of associated payload mass and orbits. This will be appended to our data set.</a:t>
            </a:r>
          </a:p>
          <a:p>
            <a:pPr lvl="1">
              <a:lnSpc>
                <a:spcPct val="100000"/>
              </a:lnSpc>
              <a:spcBef>
                <a:spcPts val="1400"/>
              </a:spcBef>
            </a:pPr>
            <a:r>
              <a:rPr lang="en-US" sz="1800" dirty="0">
                <a:solidFill>
                  <a:schemeClr val="accent3">
                    <a:lumMod val="25000"/>
                  </a:schemeClr>
                </a:solidFill>
                <a:latin typeface="Abadi"/>
              </a:rPr>
              <a:t>Our sixth API [GET] call is make via a function - </a:t>
            </a:r>
            <a:r>
              <a:rPr lang="en-US" sz="1800" dirty="0">
                <a:solidFill>
                  <a:schemeClr val="accent3">
                    <a:lumMod val="25000"/>
                  </a:schemeClr>
                </a:solidFill>
                <a:latin typeface="Abadi"/>
                <a:hlinkClick r:id="rId9"/>
              </a:rPr>
              <a:t>https://api.spacexdata.com/v4/cores/</a:t>
            </a:r>
            <a:r>
              <a:rPr lang="en-US" sz="1800" dirty="0">
                <a:solidFill>
                  <a:schemeClr val="accent3">
                    <a:lumMod val="25000"/>
                  </a:schemeClr>
                </a:solidFill>
                <a:latin typeface="Abadi"/>
              </a:rPr>
              <a:t> and will provide a list of associated information that will be appended to our data set. (i.e. block, reused count, serial, outcome, flights, </a:t>
            </a:r>
            <a:r>
              <a:rPr lang="en-US" sz="1800" dirty="0" err="1">
                <a:solidFill>
                  <a:schemeClr val="accent3">
                    <a:lumMod val="25000"/>
                  </a:schemeClr>
                </a:solidFill>
                <a:latin typeface="Abadi"/>
              </a:rPr>
              <a:t>gridfins</a:t>
            </a:r>
            <a:r>
              <a:rPr lang="en-US" sz="1800" dirty="0">
                <a:solidFill>
                  <a:schemeClr val="accent3">
                    <a:lumMod val="25000"/>
                  </a:schemeClr>
                </a:solidFill>
                <a:latin typeface="Abadi"/>
              </a:rPr>
              <a:t>, reused, legs, landing pad)</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81555" y="3610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Calls</a:t>
            </a:r>
          </a:p>
        </p:txBody>
      </p:sp>
      <p:sp>
        <p:nvSpPr>
          <p:cNvPr id="2" name="TextBox 1">
            <a:extLst>
              <a:ext uri="{FF2B5EF4-FFF2-40B4-BE49-F238E27FC236}">
                <a16:creationId xmlns:a16="http://schemas.microsoft.com/office/drawing/2014/main" id="{A5EBCDF1-9928-A222-681C-D133CE987350}"/>
              </a:ext>
            </a:extLst>
          </p:cNvPr>
          <p:cNvSpPr txBox="1"/>
          <p:nvPr/>
        </p:nvSpPr>
        <p:spPr>
          <a:xfrm>
            <a:off x="570649" y="910068"/>
            <a:ext cx="10912513" cy="369332"/>
          </a:xfrm>
          <a:prstGeom prst="rect">
            <a:avLst/>
          </a:prstGeom>
          <a:noFill/>
        </p:spPr>
        <p:txBody>
          <a:bodyPr wrap="square" rtlCol="0">
            <a:spAutoFit/>
          </a:bodyPr>
          <a:lstStyle/>
          <a:p>
            <a:r>
              <a:rPr lang="en-US" b="0" i="0" dirty="0">
                <a:solidFill>
                  <a:srgbClr val="1F2328"/>
                </a:solidFill>
                <a:effectLst/>
                <a:latin typeface="-apple-system"/>
              </a:rPr>
              <a:t>🚀 Open Source REST API for SpaceX launch, rocket, core, capsule, launchpad, and landing pad data.</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D9B7F7-589E-3D45-9E87-E568293619B7}"/>
              </a:ext>
            </a:extLst>
          </p:cNvPr>
          <p:cNvSpPr txBox="1">
            <a:spLocks/>
          </p:cNvSpPr>
          <p:nvPr/>
        </p:nvSpPr>
        <p:spPr>
          <a:xfrm>
            <a:off x="820738" y="1642613"/>
            <a:ext cx="4963374"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6" name="Title 1">
            <a:extLst>
              <a:ext uri="{FF2B5EF4-FFF2-40B4-BE49-F238E27FC236}">
                <a16:creationId xmlns:a16="http://schemas.microsoft.com/office/drawing/2014/main" id="{115297CC-7775-9818-C0C6-E0AF9E18720A}"/>
              </a:ext>
            </a:extLst>
          </p:cNvPr>
          <p:cNvSpPr txBox="1">
            <a:spLocks/>
          </p:cNvSpPr>
          <p:nvPr/>
        </p:nvSpPr>
        <p:spPr>
          <a:xfrm>
            <a:off x="237477" y="300599"/>
            <a:ext cx="63228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Flowchart</a:t>
            </a:r>
          </a:p>
        </p:txBody>
      </p:sp>
      <p:pic>
        <p:nvPicPr>
          <p:cNvPr id="1028" name="Picture 4">
            <a:extLst>
              <a:ext uri="{FF2B5EF4-FFF2-40B4-BE49-F238E27FC236}">
                <a16:creationId xmlns:a16="http://schemas.microsoft.com/office/drawing/2014/main" id="{65FDCA45-B2FC-3C2F-62B3-CBC29A4ED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161" y="-1573619"/>
            <a:ext cx="11970166" cy="8431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2057C6-B745-BC3B-5CFC-E0D307EF5353}"/>
              </a:ext>
            </a:extLst>
          </p:cNvPr>
          <p:cNvSpPr txBox="1"/>
          <p:nvPr/>
        </p:nvSpPr>
        <p:spPr>
          <a:xfrm>
            <a:off x="237477" y="790381"/>
            <a:ext cx="5682343" cy="369332"/>
          </a:xfrm>
          <a:prstGeom prst="rect">
            <a:avLst/>
          </a:prstGeom>
          <a:noFill/>
        </p:spPr>
        <p:txBody>
          <a:bodyPr wrap="square" rtlCol="0">
            <a:spAutoFit/>
          </a:bodyPr>
          <a:lstStyle/>
          <a:p>
            <a:pPr algn="ctr"/>
            <a:r>
              <a:rPr lang="en-US" dirty="0"/>
              <a:t>SpaceX API Calls to Final Data Set</a:t>
            </a:r>
          </a:p>
        </p:txBody>
      </p:sp>
      <p:sp>
        <p:nvSpPr>
          <p:cNvPr id="3" name="TextBox 2">
            <a:extLst>
              <a:ext uri="{FF2B5EF4-FFF2-40B4-BE49-F238E27FC236}">
                <a16:creationId xmlns:a16="http://schemas.microsoft.com/office/drawing/2014/main" id="{D5785965-C8B0-64F7-99DD-78F13FE1D775}"/>
              </a:ext>
            </a:extLst>
          </p:cNvPr>
          <p:cNvSpPr txBox="1"/>
          <p:nvPr/>
        </p:nvSpPr>
        <p:spPr>
          <a:xfrm>
            <a:off x="350874" y="1733107"/>
            <a:ext cx="5745126" cy="2000548"/>
          </a:xfrm>
          <a:prstGeom prst="rect">
            <a:avLst/>
          </a:prstGeom>
          <a:noFill/>
        </p:spPr>
        <p:txBody>
          <a:bodyPr wrap="square" rtlCol="0">
            <a:spAutoFit/>
          </a:bodyPr>
          <a:lstStyle/>
          <a:p>
            <a:r>
              <a:rPr lang="en-US" dirty="0"/>
              <a:t>SpaceX API calls Notebook – The data collection workspace is completed and stored at - </a:t>
            </a:r>
            <a:r>
              <a:rPr lang="en-US" sz="1400" dirty="0">
                <a:hlinkClick r:id="rId6"/>
              </a:rPr>
              <a:t>https://github.com/flurpo/IBMspx/blob/main/jupyter-labs-spacex-data-collection-api.ipynb</a:t>
            </a:r>
            <a:endParaRPr lang="en-US" sz="1400" dirty="0"/>
          </a:p>
          <a:p>
            <a:endParaRPr lang="en-US" sz="1400" dirty="0"/>
          </a:p>
          <a:p>
            <a:r>
              <a:rPr lang="en-US" sz="1400" dirty="0"/>
              <a:t>(This file can be uploaded to the Coursera workspace for Module 1A for review, it can also be reviewed in google </a:t>
            </a:r>
            <a:r>
              <a:rPr lang="en-US" sz="1400" dirty="0" err="1"/>
              <a:t>colab</a:t>
            </a:r>
            <a:r>
              <a:rPr lang="en-US" sz="1400" dirty="0"/>
              <a:t>)</a:t>
            </a:r>
          </a:p>
          <a:p>
            <a:endParaRPr lang="en-US" dirty="0"/>
          </a:p>
        </p:txBody>
      </p:sp>
      <p:sp>
        <p:nvSpPr>
          <p:cNvPr id="10" name="TextBox 9">
            <a:extLst>
              <a:ext uri="{FF2B5EF4-FFF2-40B4-BE49-F238E27FC236}">
                <a16:creationId xmlns:a16="http://schemas.microsoft.com/office/drawing/2014/main" id="{DCF670F1-7757-A943-F53F-A3BB4A9EB298}"/>
              </a:ext>
            </a:extLst>
          </p:cNvPr>
          <p:cNvSpPr txBox="1"/>
          <p:nvPr/>
        </p:nvSpPr>
        <p:spPr>
          <a:xfrm>
            <a:off x="350874" y="3939322"/>
            <a:ext cx="5568946" cy="861774"/>
          </a:xfrm>
          <a:prstGeom prst="rect">
            <a:avLst/>
          </a:prstGeom>
          <a:noFill/>
        </p:spPr>
        <p:txBody>
          <a:bodyPr wrap="square" rtlCol="0">
            <a:spAutoFit/>
          </a:bodyPr>
          <a:lstStyle/>
          <a:p>
            <a:r>
              <a:rPr lang="en-US" dirty="0"/>
              <a:t>The </a:t>
            </a:r>
            <a:r>
              <a:rPr lang="en-US" u="sng" dirty="0"/>
              <a:t>Final Data Set </a:t>
            </a:r>
            <a:r>
              <a:rPr lang="en-US" dirty="0"/>
              <a:t>from the data collection workspace is stored at -</a:t>
            </a:r>
            <a:r>
              <a:rPr lang="en-US" sz="1400" dirty="0">
                <a:hlinkClick r:id="rId7" action="ppaction://hlinksldjump"/>
              </a:rPr>
              <a:t>https://github.com/</a:t>
            </a:r>
            <a:r>
              <a:rPr lang="en-US" sz="1400" dirty="0" err="1">
                <a:hlinkClick r:id="rId7" action="ppaction://hlinksldjump"/>
              </a:rPr>
              <a:t>flurpo</a:t>
            </a:r>
            <a:r>
              <a:rPr lang="en-US" sz="1400" dirty="0">
                <a:hlinkClick r:id="rId7" action="ppaction://hlinksldjump"/>
              </a:rPr>
              <a:t>/</a:t>
            </a:r>
            <a:r>
              <a:rPr lang="en-US" sz="1400" dirty="0" err="1">
                <a:hlinkClick r:id="rId7" action="ppaction://hlinksldjump"/>
              </a:rPr>
              <a:t>IBMspx</a:t>
            </a:r>
            <a:r>
              <a:rPr lang="en-US" sz="1400" dirty="0">
                <a:hlinkClick r:id="rId7" action="ppaction://hlinksldjump"/>
              </a:rPr>
              <a:t>/blob/main/1A_dataset_part_1.csv</a:t>
            </a:r>
            <a:endParaRPr lang="en-US" sz="1400" dirty="0"/>
          </a:p>
        </p:txBody>
      </p:sp>
    </p:spTree>
    <p:extLst>
      <p:ext uri="{BB962C8B-B14F-4D97-AF65-F5344CB8AC3E}">
        <p14:creationId xmlns:p14="http://schemas.microsoft.com/office/powerpoint/2010/main" val="99403319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27722" y="6346057"/>
            <a:ext cx="2743200" cy="401638"/>
          </a:xfrm>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518374" y="33098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8" name="TextBox 7">
            <a:extLst>
              <a:ext uri="{FF2B5EF4-FFF2-40B4-BE49-F238E27FC236}">
                <a16:creationId xmlns:a16="http://schemas.microsoft.com/office/drawing/2014/main" id="{8EDE9BCB-C995-D905-B240-E5DC8F2B555C}"/>
              </a:ext>
            </a:extLst>
          </p:cNvPr>
          <p:cNvSpPr txBox="1"/>
          <p:nvPr/>
        </p:nvSpPr>
        <p:spPr>
          <a:xfrm>
            <a:off x="770011" y="860752"/>
            <a:ext cx="6560288" cy="369332"/>
          </a:xfrm>
          <a:prstGeom prst="rect">
            <a:avLst/>
          </a:prstGeom>
          <a:noFill/>
        </p:spPr>
        <p:txBody>
          <a:bodyPr wrap="square" rtlCol="0">
            <a:spAutoFit/>
          </a:bodyPr>
          <a:lstStyle/>
          <a:p>
            <a:r>
              <a:rPr lang="en-US" dirty="0"/>
              <a:t>Web Scraping Falcon 9 records  from Wikipedia with Beautiful Soup</a:t>
            </a:r>
          </a:p>
        </p:txBody>
      </p:sp>
      <p:pic>
        <p:nvPicPr>
          <p:cNvPr id="2052" name="Picture 4">
            <a:extLst>
              <a:ext uri="{FF2B5EF4-FFF2-40B4-BE49-F238E27FC236}">
                <a16:creationId xmlns:a16="http://schemas.microsoft.com/office/drawing/2014/main" id="{F2A444C7-5EE5-E4BE-DD98-BD6B43118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136" y="1372469"/>
            <a:ext cx="11039475"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88D786-222A-73BD-2437-0F9E638E5959}"/>
              </a:ext>
            </a:extLst>
          </p:cNvPr>
          <p:cNvSpPr txBox="1"/>
          <p:nvPr/>
        </p:nvSpPr>
        <p:spPr>
          <a:xfrm>
            <a:off x="246134" y="5223921"/>
            <a:ext cx="5712539" cy="523220"/>
          </a:xfrm>
          <a:prstGeom prst="rect">
            <a:avLst/>
          </a:prstGeom>
          <a:noFill/>
        </p:spPr>
        <p:txBody>
          <a:bodyPr wrap="square" rtlCol="0">
            <a:spAutoFit/>
          </a:bodyPr>
          <a:lstStyle/>
          <a:p>
            <a:r>
              <a:rPr lang="en-US" dirty="0"/>
              <a:t>The Web Scraping Worksheet –</a:t>
            </a:r>
          </a:p>
          <a:p>
            <a:r>
              <a:rPr lang="en-US" sz="1000" dirty="0">
                <a:hlinkClick r:id="rId5"/>
              </a:rPr>
              <a:t>https://github.com/flurpo/IBMspx/blob/main/jupyter-labs-webscraping.ipynb</a:t>
            </a:r>
            <a:endParaRPr lang="en-US" sz="1000" dirty="0"/>
          </a:p>
        </p:txBody>
      </p:sp>
      <p:sp>
        <p:nvSpPr>
          <p:cNvPr id="3" name="TextBox 2">
            <a:extLst>
              <a:ext uri="{FF2B5EF4-FFF2-40B4-BE49-F238E27FC236}">
                <a16:creationId xmlns:a16="http://schemas.microsoft.com/office/drawing/2014/main" id="{0D19016F-59D1-CF32-CD4F-AEFEE9D396C9}"/>
              </a:ext>
            </a:extLst>
          </p:cNvPr>
          <p:cNvSpPr txBox="1"/>
          <p:nvPr/>
        </p:nvSpPr>
        <p:spPr>
          <a:xfrm>
            <a:off x="246134" y="5856213"/>
            <a:ext cx="4999105" cy="523220"/>
          </a:xfrm>
          <a:prstGeom prst="rect">
            <a:avLst/>
          </a:prstGeom>
          <a:noFill/>
        </p:spPr>
        <p:txBody>
          <a:bodyPr wrap="square" rtlCol="0">
            <a:spAutoFit/>
          </a:bodyPr>
          <a:lstStyle/>
          <a:p>
            <a:r>
              <a:rPr lang="en-US" dirty="0"/>
              <a:t>The Final Data Set for the Web Scraping Worksheet-</a:t>
            </a:r>
          </a:p>
          <a:p>
            <a:r>
              <a:rPr lang="en-US" sz="1000" dirty="0">
                <a:hlinkClick r:id="rId5"/>
              </a:rPr>
              <a:t>https://github.com/flurpo/IBMspx/blob/main/1B_spacex_web_scraped.csv</a:t>
            </a:r>
            <a:endParaRPr lang="en-US" sz="1000" dirty="0"/>
          </a:p>
        </p:txBody>
      </p:sp>
    </p:spTree>
    <p:extLst>
      <p:ext uri="{BB962C8B-B14F-4D97-AF65-F5344CB8AC3E}">
        <p14:creationId xmlns:p14="http://schemas.microsoft.com/office/powerpoint/2010/main" val="391827628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5995</TotalTime>
  <Words>4292</Words>
  <Application>Microsoft Office PowerPoint</Application>
  <PresentationFormat>Widescreen</PresentationFormat>
  <Paragraphs>448</Paragraphs>
  <Slides>51</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__fkGroteskNeue_598ab8</vt:lpstr>
      <vt:lpstr>Abadi</vt:lpstr>
      <vt:lpstr>-apple-system</vt:lpstr>
      <vt:lpstr>Aptos Narrow</vt:lpstr>
      <vt:lpstr>Arial</vt:lpstr>
      <vt:lpstr>Calibri</vt:lpstr>
      <vt:lpstr>Consolas</vt:lpstr>
      <vt:lpstr>IBM Plex Mono SemiBold</vt:lpstr>
      <vt:lpstr>inherit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Mark Worthington</cp:lastModifiedBy>
  <cp:revision>268</cp:revision>
  <dcterms:created xsi:type="dcterms:W3CDTF">2021-04-29T18:58:34Z</dcterms:created>
  <dcterms:modified xsi:type="dcterms:W3CDTF">2025-01-04T05:33:18Z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